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4"/>
  </p:sldMasterIdLst>
  <p:notesMasterIdLst>
    <p:notesMasterId r:id="rId20"/>
  </p:notesMasterIdLst>
  <p:handoutMasterIdLst>
    <p:handoutMasterId r:id="rId21"/>
  </p:handoutMasterIdLst>
  <p:sldIdLst>
    <p:sldId id="256" r:id="rId5"/>
    <p:sldId id="261" r:id="rId6"/>
    <p:sldId id="262" r:id="rId7"/>
    <p:sldId id="293" r:id="rId8"/>
    <p:sldId id="292" r:id="rId9"/>
    <p:sldId id="284" r:id="rId10"/>
    <p:sldId id="280" r:id="rId11"/>
    <p:sldId id="289" r:id="rId12"/>
    <p:sldId id="281" r:id="rId13"/>
    <p:sldId id="282" r:id="rId14"/>
    <p:sldId id="283" r:id="rId15"/>
    <p:sldId id="285" r:id="rId16"/>
    <p:sldId id="286" r:id="rId17"/>
    <p:sldId id="287"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00FF"/>
    <a:srgbClr val="DAEE32"/>
    <a:srgbClr val="D3E171"/>
    <a:srgbClr val="E6E6E6"/>
    <a:srgbClr val="A6B7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64" autoAdjust="0"/>
    <p:restoredTop sz="94660"/>
  </p:normalViewPr>
  <p:slideViewPr>
    <p:cSldViewPr snapToGrid="0">
      <p:cViewPr varScale="1">
        <p:scale>
          <a:sx n="86" d="100"/>
          <a:sy n="86" d="100"/>
        </p:scale>
        <p:origin x="413" y="5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3/16/2024</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3/16/2024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15</a:t>
            </a:fld>
            <a:endParaRPr lang="en-US" dirty="0"/>
          </a:p>
        </p:txBody>
      </p:sp>
    </p:spTree>
    <p:extLst>
      <p:ext uri="{BB962C8B-B14F-4D97-AF65-F5344CB8AC3E}">
        <p14:creationId xmlns:p14="http://schemas.microsoft.com/office/powerpoint/2010/main" val="789944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3/16/2024</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3/16/2024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3/16/2024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3/16/2024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3/16/2024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3/16/2024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3/16/2024</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3/16/2024</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3/16/2024</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3/16/2024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3/16/2024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3/16/2024</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DAEE32"/>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709530" y="5714500"/>
            <a:ext cx="8767860" cy="349746"/>
          </a:xfrm>
        </p:spPr>
        <p:txBody>
          <a:bodyPr>
            <a:noAutofit/>
          </a:bodyPr>
          <a:lstStyle/>
          <a:p>
            <a:r>
              <a:rPr lang="en-US" sz="2800" b="1">
                <a:solidFill>
                  <a:schemeClr val="tx1"/>
                </a:solidFill>
              </a:rPr>
              <a:t>Summer sales insights: performance analytics </a:t>
            </a:r>
            <a:br>
              <a:rPr lang="en-US" sz="2800" b="1">
                <a:solidFill>
                  <a:schemeClr val="tx1"/>
                </a:solidFill>
              </a:rPr>
            </a:br>
            <a:r>
              <a:rPr lang="en-US" sz="2800" b="1">
                <a:solidFill>
                  <a:schemeClr val="tx1"/>
                </a:solidFill>
              </a:rPr>
              <a:t>and strategic decisions for Wish.com</a:t>
            </a:r>
            <a:endParaRPr lang="en-US" sz="2800" b="1" dirty="0">
              <a:solidFill>
                <a:schemeClr val="tx1"/>
              </a:solidFill>
            </a:endParaRPr>
          </a:p>
        </p:txBody>
      </p:sp>
      <p:pic>
        <p:nvPicPr>
          <p:cNvPr id="1028" name="Picture 4" descr="Wish Lifestyle Blog - Fashion, Beauty, and Home Decor | Wish Shopping">
            <a:extLst>
              <a:ext uri="{FF2B5EF4-FFF2-40B4-BE49-F238E27FC236}">
                <a16:creationId xmlns:a16="http://schemas.microsoft.com/office/drawing/2014/main" id="{B0B71EE4-13FF-6E2A-7EE0-8984B9D9A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11"/>
          <a:stretch/>
        </p:blipFill>
        <p:spPr bwMode="auto">
          <a:xfrm>
            <a:off x="-25928" y="-133164"/>
            <a:ext cx="12217928" cy="50770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F4971B0-CF87-2222-85C8-909D78433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294" y="1215468"/>
            <a:ext cx="1970949" cy="16421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D7CE428-059C-087E-A951-024117138988}"/>
              </a:ext>
            </a:extLst>
          </p:cNvPr>
          <p:cNvSpPr txBox="1"/>
          <p:nvPr/>
        </p:nvSpPr>
        <p:spPr>
          <a:xfrm rot="5400000">
            <a:off x="4234648" y="3192400"/>
            <a:ext cx="2681056" cy="369332"/>
          </a:xfrm>
          <a:prstGeom prst="rect">
            <a:avLst/>
          </a:prstGeom>
          <a:noFill/>
        </p:spPr>
        <p:txBody>
          <a:bodyPr wrap="square">
            <a:spAutoFit/>
          </a:bodyPr>
          <a:lstStyle/>
          <a:p>
            <a:r>
              <a:rPr lang="fi-FI" u="sng"/>
              <a:t>https://blog.wish.com</a:t>
            </a:r>
            <a:endParaRPr lang="en-FI" u="sng"/>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08</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412494"/>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Ratings and units sold analysis</a:t>
            </a:r>
            <a:endParaRPr lang="ko-KR" altLang="en-US" b="1" dirty="0">
              <a:solidFill>
                <a:schemeClr val="tx1">
                  <a:lumMod val="75000"/>
                  <a:lumOff val="25000"/>
                </a:schemeClr>
              </a:solidFill>
              <a:cs typeface="Arial" pitchFamily="34" charset="0"/>
            </a:endParaRPr>
          </a:p>
        </p:txBody>
      </p:sp>
      <p:pic>
        <p:nvPicPr>
          <p:cNvPr id="12" name="Picture 11">
            <a:extLst>
              <a:ext uri="{FF2B5EF4-FFF2-40B4-BE49-F238E27FC236}">
                <a16:creationId xmlns:a16="http://schemas.microsoft.com/office/drawing/2014/main" id="{F4C78286-44D5-8966-EF5C-18A9DE109C21}"/>
              </a:ext>
            </a:extLst>
          </p:cNvPr>
          <p:cNvPicPr>
            <a:picLocks noChangeAspect="1"/>
          </p:cNvPicPr>
          <p:nvPr/>
        </p:nvPicPr>
        <p:blipFill rotWithShape="1">
          <a:blip r:embed="rId2"/>
          <a:srcRect l="8208" t="5103" r="6244" b="4374"/>
          <a:stretch/>
        </p:blipFill>
        <p:spPr>
          <a:xfrm>
            <a:off x="472214" y="3594089"/>
            <a:ext cx="2115824" cy="2107460"/>
          </a:xfrm>
          <a:prstGeom prst="rect">
            <a:avLst/>
          </a:prstGeom>
        </p:spPr>
      </p:pic>
      <p:pic>
        <p:nvPicPr>
          <p:cNvPr id="13" name="Picture 12">
            <a:extLst>
              <a:ext uri="{FF2B5EF4-FFF2-40B4-BE49-F238E27FC236}">
                <a16:creationId xmlns:a16="http://schemas.microsoft.com/office/drawing/2014/main" id="{6C764AE4-186A-6D44-F254-F3FCF2BABF46}"/>
              </a:ext>
            </a:extLst>
          </p:cNvPr>
          <p:cNvPicPr>
            <a:picLocks noChangeAspect="1"/>
          </p:cNvPicPr>
          <p:nvPr/>
        </p:nvPicPr>
        <p:blipFill rotWithShape="1">
          <a:blip r:embed="rId3"/>
          <a:srcRect l="5456" t="3724" r="5390" b="4380"/>
          <a:stretch/>
        </p:blipFill>
        <p:spPr>
          <a:xfrm>
            <a:off x="2684635" y="3588659"/>
            <a:ext cx="2132249" cy="2112890"/>
          </a:xfrm>
          <a:prstGeom prst="rect">
            <a:avLst/>
          </a:prstGeom>
        </p:spPr>
      </p:pic>
      <p:pic>
        <p:nvPicPr>
          <p:cNvPr id="14" name="Picture 13">
            <a:extLst>
              <a:ext uri="{FF2B5EF4-FFF2-40B4-BE49-F238E27FC236}">
                <a16:creationId xmlns:a16="http://schemas.microsoft.com/office/drawing/2014/main" id="{345721E6-CD2C-8BC4-84AF-16E2CDCD0EB9}"/>
              </a:ext>
            </a:extLst>
          </p:cNvPr>
          <p:cNvPicPr>
            <a:picLocks noChangeAspect="1"/>
          </p:cNvPicPr>
          <p:nvPr/>
        </p:nvPicPr>
        <p:blipFill rotWithShape="1">
          <a:blip r:embed="rId4"/>
          <a:srcRect l="2798" t="5936" r="2531" b="4250"/>
          <a:stretch/>
        </p:blipFill>
        <p:spPr>
          <a:xfrm>
            <a:off x="4989950" y="3588659"/>
            <a:ext cx="2115824" cy="2112890"/>
          </a:xfrm>
          <a:prstGeom prst="rect">
            <a:avLst/>
          </a:prstGeom>
        </p:spPr>
      </p:pic>
      <p:pic>
        <p:nvPicPr>
          <p:cNvPr id="15" name="Picture 14">
            <a:extLst>
              <a:ext uri="{FF2B5EF4-FFF2-40B4-BE49-F238E27FC236}">
                <a16:creationId xmlns:a16="http://schemas.microsoft.com/office/drawing/2014/main" id="{76C294E6-0A0D-6F24-E66D-7202DCD1C19C}"/>
              </a:ext>
            </a:extLst>
          </p:cNvPr>
          <p:cNvPicPr>
            <a:picLocks noChangeAspect="1"/>
          </p:cNvPicPr>
          <p:nvPr/>
        </p:nvPicPr>
        <p:blipFill rotWithShape="1">
          <a:blip r:embed="rId5"/>
          <a:srcRect l="5619" t="2939" r="2213" b="1039"/>
          <a:stretch/>
        </p:blipFill>
        <p:spPr>
          <a:xfrm>
            <a:off x="7272975" y="3575570"/>
            <a:ext cx="2115824" cy="2125979"/>
          </a:xfrm>
          <a:prstGeom prst="rect">
            <a:avLst/>
          </a:prstGeom>
        </p:spPr>
      </p:pic>
      <p:pic>
        <p:nvPicPr>
          <p:cNvPr id="16" name="Picture 15">
            <a:extLst>
              <a:ext uri="{FF2B5EF4-FFF2-40B4-BE49-F238E27FC236}">
                <a16:creationId xmlns:a16="http://schemas.microsoft.com/office/drawing/2014/main" id="{B0A9AAC1-0E67-9684-9851-52D6503E4907}"/>
              </a:ext>
            </a:extLst>
          </p:cNvPr>
          <p:cNvPicPr>
            <a:picLocks noChangeAspect="1"/>
          </p:cNvPicPr>
          <p:nvPr/>
        </p:nvPicPr>
        <p:blipFill rotWithShape="1">
          <a:blip r:embed="rId6"/>
          <a:srcRect l="3422" t="2427" r="2151"/>
          <a:stretch/>
        </p:blipFill>
        <p:spPr>
          <a:xfrm>
            <a:off x="9581625" y="3572466"/>
            <a:ext cx="2115824" cy="2129083"/>
          </a:xfrm>
          <a:prstGeom prst="rect">
            <a:avLst/>
          </a:prstGeom>
        </p:spPr>
      </p:pic>
      <p:sp>
        <p:nvSpPr>
          <p:cNvPr id="18" name="TextBox 17">
            <a:extLst>
              <a:ext uri="{FF2B5EF4-FFF2-40B4-BE49-F238E27FC236}">
                <a16:creationId xmlns:a16="http://schemas.microsoft.com/office/drawing/2014/main" id="{5DBF78C3-5A36-5F0A-C052-E6A7F82D7F8F}"/>
              </a:ext>
            </a:extLst>
          </p:cNvPr>
          <p:cNvSpPr txBox="1"/>
          <p:nvPr/>
        </p:nvSpPr>
        <p:spPr>
          <a:xfrm>
            <a:off x="392315" y="1172076"/>
            <a:ext cx="11305134" cy="1938992"/>
          </a:xfrm>
          <a:prstGeom prst="rect">
            <a:avLst/>
          </a:prstGeom>
          <a:noFill/>
        </p:spPr>
        <p:txBody>
          <a:bodyPr wrap="square">
            <a:spAutoFit/>
          </a:bodyPr>
          <a:lstStyle/>
          <a:p>
            <a:pPr marL="285750" indent="-285750" algn="just">
              <a:buFont typeface="Arial" panose="020B0604020202020204" pitchFamily="34" charset="0"/>
              <a:buChar char="•"/>
            </a:pPr>
            <a:r>
              <a:rPr lang="en-US" sz="2000"/>
              <a:t>The products are divided into 5 groups by a range of units being sold</a:t>
            </a:r>
          </a:p>
          <a:p>
            <a:pPr marL="285750" indent="-285750" algn="just">
              <a:buFont typeface="Arial" panose="020B0604020202020204" pitchFamily="34" charset="0"/>
              <a:buChar char="•"/>
            </a:pPr>
            <a:r>
              <a:rPr lang="en-US" sz="2000"/>
              <a:t>For each group of categorized products by units sold, we can estimate the average percent of star ratings, ranging from 1 star to 5 star rating.</a:t>
            </a:r>
          </a:p>
          <a:p>
            <a:pPr marL="285750" indent="-285750" algn="just">
              <a:buFont typeface="Arial" panose="020B0604020202020204" pitchFamily="34" charset="0"/>
              <a:buChar char="•"/>
            </a:pPr>
            <a:r>
              <a:rPr lang="en-US" sz="2000"/>
              <a:t>It appears that the distribution of percent of star rating is similar across all units sold. </a:t>
            </a:r>
          </a:p>
          <a:p>
            <a:pPr marL="285750" indent="-285750" algn="just">
              <a:buFont typeface="Arial" panose="020B0604020202020204" pitchFamily="34" charset="0"/>
              <a:buChar char="•"/>
            </a:pPr>
            <a:r>
              <a:rPr lang="en-US" sz="2000"/>
              <a:t>However, on average, the percent of 4 and 5 star ratings become slightly higher if the products are sold more often ⇒ 💡 </a:t>
            </a:r>
            <a:r>
              <a:rPr lang="en-US" sz="2000" b="1"/>
              <a:t>INSIGHT</a:t>
            </a:r>
            <a:r>
              <a:rPr lang="en-US" sz="2000"/>
              <a:t>: </a:t>
            </a:r>
            <a:r>
              <a:rPr lang="en-US" sz="2000">
                <a:solidFill>
                  <a:srgbClr val="FF0000"/>
                </a:solidFill>
              </a:rPr>
              <a:t>existing good ratings of a product can indeed boost its sales performance </a:t>
            </a:r>
          </a:p>
        </p:txBody>
      </p:sp>
      <p:sp>
        <p:nvSpPr>
          <p:cNvPr id="20" name="TextBox 19">
            <a:extLst>
              <a:ext uri="{FF2B5EF4-FFF2-40B4-BE49-F238E27FC236}">
                <a16:creationId xmlns:a16="http://schemas.microsoft.com/office/drawing/2014/main" id="{DB7A5CBD-1C58-B5F8-0BB9-FF61BAF8EB31}"/>
              </a:ext>
            </a:extLst>
          </p:cNvPr>
          <p:cNvSpPr txBox="1"/>
          <p:nvPr/>
        </p:nvSpPr>
        <p:spPr>
          <a:xfrm>
            <a:off x="874912" y="5772600"/>
            <a:ext cx="1310428" cy="707886"/>
          </a:xfrm>
          <a:prstGeom prst="rect">
            <a:avLst/>
          </a:prstGeom>
          <a:noFill/>
        </p:spPr>
        <p:txBody>
          <a:bodyPr wrap="square">
            <a:spAutoFit/>
          </a:bodyPr>
          <a:lstStyle/>
          <a:p>
            <a:pPr algn="ctr"/>
            <a:r>
              <a:rPr lang="en-US" sz="2000"/>
              <a:t>1 – 100 </a:t>
            </a:r>
          </a:p>
          <a:p>
            <a:pPr algn="ctr"/>
            <a:r>
              <a:rPr lang="en-US" sz="2000"/>
              <a:t>units sold</a:t>
            </a:r>
            <a:endParaRPr lang="en-FI" sz="2000"/>
          </a:p>
        </p:txBody>
      </p:sp>
      <p:sp>
        <p:nvSpPr>
          <p:cNvPr id="21" name="TextBox 20">
            <a:extLst>
              <a:ext uri="{FF2B5EF4-FFF2-40B4-BE49-F238E27FC236}">
                <a16:creationId xmlns:a16="http://schemas.microsoft.com/office/drawing/2014/main" id="{B7BC6FAB-D9BE-19DA-7DB5-C407AEC7E24A}"/>
              </a:ext>
            </a:extLst>
          </p:cNvPr>
          <p:cNvSpPr txBox="1"/>
          <p:nvPr/>
        </p:nvSpPr>
        <p:spPr>
          <a:xfrm>
            <a:off x="3164715" y="5794582"/>
            <a:ext cx="1456204" cy="707886"/>
          </a:xfrm>
          <a:prstGeom prst="rect">
            <a:avLst/>
          </a:prstGeom>
          <a:noFill/>
        </p:spPr>
        <p:txBody>
          <a:bodyPr wrap="square">
            <a:spAutoFit/>
          </a:bodyPr>
          <a:lstStyle/>
          <a:p>
            <a:pPr algn="ctr"/>
            <a:r>
              <a:rPr lang="en-US" sz="2000"/>
              <a:t>101 – 1000 </a:t>
            </a:r>
          </a:p>
          <a:p>
            <a:pPr algn="ctr"/>
            <a:r>
              <a:rPr lang="en-US" sz="2000"/>
              <a:t>units sold</a:t>
            </a:r>
            <a:endParaRPr lang="en-FI" sz="2000"/>
          </a:p>
        </p:txBody>
      </p:sp>
      <p:sp>
        <p:nvSpPr>
          <p:cNvPr id="22" name="TextBox 21">
            <a:extLst>
              <a:ext uri="{FF2B5EF4-FFF2-40B4-BE49-F238E27FC236}">
                <a16:creationId xmlns:a16="http://schemas.microsoft.com/office/drawing/2014/main" id="{664108B0-4D9C-732A-B60E-506270ACE72D}"/>
              </a:ext>
            </a:extLst>
          </p:cNvPr>
          <p:cNvSpPr txBox="1"/>
          <p:nvPr/>
        </p:nvSpPr>
        <p:spPr>
          <a:xfrm>
            <a:off x="5316780" y="5794582"/>
            <a:ext cx="1456204" cy="707886"/>
          </a:xfrm>
          <a:prstGeom prst="rect">
            <a:avLst/>
          </a:prstGeom>
          <a:noFill/>
        </p:spPr>
        <p:txBody>
          <a:bodyPr wrap="square">
            <a:spAutoFit/>
          </a:bodyPr>
          <a:lstStyle/>
          <a:p>
            <a:pPr algn="ctr"/>
            <a:r>
              <a:rPr lang="en-US" sz="2000"/>
              <a:t>1001-5000 </a:t>
            </a:r>
          </a:p>
          <a:p>
            <a:pPr algn="ctr"/>
            <a:r>
              <a:rPr lang="en-US" sz="2000"/>
              <a:t>units sold</a:t>
            </a:r>
            <a:endParaRPr lang="en-FI" sz="2000"/>
          </a:p>
        </p:txBody>
      </p:sp>
      <p:sp>
        <p:nvSpPr>
          <p:cNvPr id="23" name="TextBox 22">
            <a:extLst>
              <a:ext uri="{FF2B5EF4-FFF2-40B4-BE49-F238E27FC236}">
                <a16:creationId xmlns:a16="http://schemas.microsoft.com/office/drawing/2014/main" id="{E112D1A7-EB0D-44E8-B6B6-8D0D5323C89B}"/>
              </a:ext>
            </a:extLst>
          </p:cNvPr>
          <p:cNvSpPr txBox="1"/>
          <p:nvPr/>
        </p:nvSpPr>
        <p:spPr>
          <a:xfrm>
            <a:off x="7463860" y="5783590"/>
            <a:ext cx="1734053" cy="707886"/>
          </a:xfrm>
          <a:prstGeom prst="rect">
            <a:avLst/>
          </a:prstGeom>
          <a:noFill/>
        </p:spPr>
        <p:txBody>
          <a:bodyPr wrap="square">
            <a:spAutoFit/>
          </a:bodyPr>
          <a:lstStyle/>
          <a:p>
            <a:pPr algn="ctr"/>
            <a:r>
              <a:rPr lang="en-US" sz="2000"/>
              <a:t>5001 – 10000 </a:t>
            </a:r>
          </a:p>
          <a:p>
            <a:pPr algn="ctr"/>
            <a:r>
              <a:rPr lang="en-US" sz="2000"/>
              <a:t>units sold</a:t>
            </a:r>
            <a:endParaRPr lang="en-FI" sz="2000"/>
          </a:p>
        </p:txBody>
      </p:sp>
      <p:sp>
        <p:nvSpPr>
          <p:cNvPr id="24" name="TextBox 23">
            <a:extLst>
              <a:ext uri="{FF2B5EF4-FFF2-40B4-BE49-F238E27FC236}">
                <a16:creationId xmlns:a16="http://schemas.microsoft.com/office/drawing/2014/main" id="{ED45E547-5396-7690-33B5-0E9418499825}"/>
              </a:ext>
            </a:extLst>
          </p:cNvPr>
          <p:cNvSpPr txBox="1"/>
          <p:nvPr/>
        </p:nvSpPr>
        <p:spPr>
          <a:xfrm>
            <a:off x="9508341" y="5783590"/>
            <a:ext cx="2189108" cy="707886"/>
          </a:xfrm>
          <a:prstGeom prst="rect">
            <a:avLst/>
          </a:prstGeom>
          <a:noFill/>
        </p:spPr>
        <p:txBody>
          <a:bodyPr wrap="square">
            <a:spAutoFit/>
          </a:bodyPr>
          <a:lstStyle/>
          <a:p>
            <a:pPr algn="ctr"/>
            <a:r>
              <a:rPr lang="en-US" sz="2000"/>
              <a:t>10001 – 100000 </a:t>
            </a:r>
          </a:p>
          <a:p>
            <a:pPr algn="ctr"/>
            <a:r>
              <a:rPr lang="en-US" sz="2000"/>
              <a:t>units sold</a:t>
            </a:r>
            <a:endParaRPr lang="en-FI" sz="2000"/>
          </a:p>
        </p:txBody>
      </p:sp>
      <p:pic>
        <p:nvPicPr>
          <p:cNvPr id="25" name="Picture 24">
            <a:extLst>
              <a:ext uri="{FF2B5EF4-FFF2-40B4-BE49-F238E27FC236}">
                <a16:creationId xmlns:a16="http://schemas.microsoft.com/office/drawing/2014/main" id="{670692FE-C2EF-3157-72A2-09AF0BC103EE}"/>
              </a:ext>
            </a:extLst>
          </p:cNvPr>
          <p:cNvPicPr>
            <a:picLocks noChangeAspect="1"/>
          </p:cNvPicPr>
          <p:nvPr/>
        </p:nvPicPr>
        <p:blipFill>
          <a:blip r:embed="rId7"/>
          <a:stretch>
            <a:fillRect/>
          </a:stretch>
        </p:blipFill>
        <p:spPr>
          <a:xfrm>
            <a:off x="741429" y="3184300"/>
            <a:ext cx="10709141" cy="284818"/>
          </a:xfrm>
          <a:prstGeom prst="rect">
            <a:avLst/>
          </a:prstGeom>
        </p:spPr>
      </p:pic>
    </p:spTree>
    <p:extLst>
      <p:ext uri="{BB962C8B-B14F-4D97-AF65-F5344CB8AC3E}">
        <p14:creationId xmlns:p14="http://schemas.microsoft.com/office/powerpoint/2010/main" val="45810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09</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Impact of Ad Boosts on sales</a:t>
            </a:r>
            <a:endParaRPr lang="ko-KR" altLang="en-US" b="1" dirty="0">
              <a:solidFill>
                <a:schemeClr val="tx1">
                  <a:lumMod val="75000"/>
                  <a:lumOff val="25000"/>
                </a:schemeClr>
              </a:solidFill>
              <a:cs typeface="Arial" pitchFamily="34" charset="0"/>
            </a:endParaRPr>
          </a:p>
        </p:txBody>
      </p:sp>
      <p:sp>
        <p:nvSpPr>
          <p:cNvPr id="4" name="TextBox 3">
            <a:extLst>
              <a:ext uri="{FF2B5EF4-FFF2-40B4-BE49-F238E27FC236}">
                <a16:creationId xmlns:a16="http://schemas.microsoft.com/office/drawing/2014/main" id="{E0765C15-6FBE-5145-4182-D315B6B14A69}"/>
              </a:ext>
            </a:extLst>
          </p:cNvPr>
          <p:cNvSpPr txBox="1"/>
          <p:nvPr/>
        </p:nvSpPr>
        <p:spPr>
          <a:xfrm>
            <a:off x="479086" y="4287917"/>
            <a:ext cx="11233828" cy="2246769"/>
          </a:xfrm>
          <a:prstGeom prst="rect">
            <a:avLst/>
          </a:prstGeom>
          <a:noFill/>
        </p:spPr>
        <p:txBody>
          <a:bodyPr wrap="square">
            <a:spAutoFit/>
          </a:bodyPr>
          <a:lstStyle/>
          <a:p>
            <a:pPr marL="285750" indent="-285750" algn="just">
              <a:buFont typeface="Arial" panose="020B0604020202020204" pitchFamily="34" charset="0"/>
              <a:buChar char="•"/>
            </a:pPr>
            <a:r>
              <a:rPr lang="en-US" sz="2000"/>
              <a:t>It appears that products using ad boosting actually have lower average units sold and revenue as compared to those without ad boosting. This can be surprising, but there are two possible explanations </a:t>
            </a:r>
          </a:p>
          <a:p>
            <a:pPr marL="342900" indent="-342900" algn="just">
              <a:buFont typeface="+mj-lt"/>
              <a:buAutoNum type="arabicPeriod"/>
            </a:pPr>
            <a:r>
              <a:rPr lang="en-US" sz="2000"/>
              <a:t>Products that rely heavily on ad boosts might have less appeal or weaker product-market fit compared to others that sell well without additional advertising.</a:t>
            </a:r>
          </a:p>
          <a:p>
            <a:pPr marL="342900" indent="-342900" algn="just">
              <a:buFont typeface="+mj-lt"/>
              <a:buAutoNum type="arabicPeriod"/>
            </a:pPr>
            <a:r>
              <a:rPr lang="en-US" sz="2000"/>
              <a:t>The online shopping market can be saturated with similar ads about summer products, potential customers might experience ad fatigue. This lead to diminishing returns on further advertising</a:t>
            </a:r>
          </a:p>
          <a:p>
            <a:pPr algn="just"/>
            <a:r>
              <a:rPr lang="en-US" sz="2000"/>
              <a:t>⇒ </a:t>
            </a:r>
            <a:r>
              <a:rPr lang="en-US" sz="2000" b="1"/>
              <a:t>✊ ACTION</a:t>
            </a:r>
            <a:r>
              <a:rPr lang="en-US" sz="2000"/>
              <a:t>: </a:t>
            </a:r>
            <a:r>
              <a:rPr lang="en-US" sz="2000">
                <a:solidFill>
                  <a:srgbClr val="FF0000"/>
                </a:solidFill>
              </a:rPr>
              <a:t>It is okay for products to not use ad boosting </a:t>
            </a:r>
            <a:r>
              <a:rPr lang="en-US" sz="2000"/>
              <a:t>at all, which could help cut advertising costs.</a:t>
            </a:r>
          </a:p>
        </p:txBody>
      </p:sp>
      <p:pic>
        <p:nvPicPr>
          <p:cNvPr id="6" name="Picture 5">
            <a:extLst>
              <a:ext uri="{FF2B5EF4-FFF2-40B4-BE49-F238E27FC236}">
                <a16:creationId xmlns:a16="http://schemas.microsoft.com/office/drawing/2014/main" id="{D7534E78-E80B-B133-170D-37694B0718D7}"/>
              </a:ext>
            </a:extLst>
          </p:cNvPr>
          <p:cNvPicPr>
            <a:picLocks noChangeAspect="1"/>
          </p:cNvPicPr>
          <p:nvPr/>
        </p:nvPicPr>
        <p:blipFill>
          <a:blip r:embed="rId2"/>
          <a:stretch>
            <a:fillRect/>
          </a:stretch>
        </p:blipFill>
        <p:spPr>
          <a:xfrm>
            <a:off x="6314121" y="973514"/>
            <a:ext cx="3332716" cy="3314404"/>
          </a:xfrm>
          <a:prstGeom prst="rect">
            <a:avLst/>
          </a:prstGeom>
        </p:spPr>
      </p:pic>
      <p:pic>
        <p:nvPicPr>
          <p:cNvPr id="7" name="Picture 6">
            <a:extLst>
              <a:ext uri="{FF2B5EF4-FFF2-40B4-BE49-F238E27FC236}">
                <a16:creationId xmlns:a16="http://schemas.microsoft.com/office/drawing/2014/main" id="{A0FE4AF2-C77D-8761-87D5-7EE3CDB956A1}"/>
              </a:ext>
            </a:extLst>
          </p:cNvPr>
          <p:cNvPicPr>
            <a:picLocks noChangeAspect="1"/>
          </p:cNvPicPr>
          <p:nvPr/>
        </p:nvPicPr>
        <p:blipFill>
          <a:blip r:embed="rId3"/>
          <a:stretch>
            <a:fillRect/>
          </a:stretch>
        </p:blipFill>
        <p:spPr>
          <a:xfrm>
            <a:off x="1764758" y="1045011"/>
            <a:ext cx="3260003" cy="3106909"/>
          </a:xfrm>
          <a:prstGeom prst="rect">
            <a:avLst/>
          </a:prstGeom>
        </p:spPr>
      </p:pic>
    </p:spTree>
    <p:extLst>
      <p:ext uri="{BB962C8B-B14F-4D97-AF65-F5344CB8AC3E}">
        <p14:creationId xmlns:p14="http://schemas.microsoft.com/office/powerpoint/2010/main" val="3358330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10</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Merchant performance insights</a:t>
            </a:r>
            <a:endParaRPr lang="ko-KR" altLang="en-US" b="1" dirty="0">
              <a:solidFill>
                <a:schemeClr val="tx1">
                  <a:lumMod val="75000"/>
                  <a:lumOff val="25000"/>
                </a:schemeClr>
              </a:solidFill>
              <a:cs typeface="Arial" pitchFamily="34" charset="0"/>
            </a:endParaRPr>
          </a:p>
        </p:txBody>
      </p:sp>
      <p:grpSp>
        <p:nvGrpSpPr>
          <p:cNvPr id="18" name="Group 17">
            <a:extLst>
              <a:ext uri="{FF2B5EF4-FFF2-40B4-BE49-F238E27FC236}">
                <a16:creationId xmlns:a16="http://schemas.microsoft.com/office/drawing/2014/main" id="{5EC79366-BA9B-1A3A-AC68-374A48EAC863}"/>
              </a:ext>
            </a:extLst>
          </p:cNvPr>
          <p:cNvGrpSpPr/>
          <p:nvPr/>
        </p:nvGrpSpPr>
        <p:grpSpPr>
          <a:xfrm>
            <a:off x="523783" y="1035664"/>
            <a:ext cx="11251133" cy="3369231"/>
            <a:chOff x="523783" y="1035664"/>
            <a:chExt cx="11251133" cy="3369231"/>
          </a:xfrm>
        </p:grpSpPr>
        <p:pic>
          <p:nvPicPr>
            <p:cNvPr id="2" name="Picture 1">
              <a:extLst>
                <a:ext uri="{FF2B5EF4-FFF2-40B4-BE49-F238E27FC236}">
                  <a16:creationId xmlns:a16="http://schemas.microsoft.com/office/drawing/2014/main" id="{19B98C30-BCFB-150A-246C-E7575AF6FC1A}"/>
                </a:ext>
              </a:extLst>
            </p:cNvPr>
            <p:cNvPicPr>
              <a:picLocks noChangeAspect="1"/>
            </p:cNvPicPr>
            <p:nvPr/>
          </p:nvPicPr>
          <p:blipFill rotWithShape="1">
            <a:blip r:embed="rId2"/>
            <a:srcRect t="27095"/>
            <a:stretch/>
          </p:blipFill>
          <p:spPr>
            <a:xfrm>
              <a:off x="706158" y="1924745"/>
              <a:ext cx="4981874" cy="2480149"/>
            </a:xfrm>
            <a:prstGeom prst="rect">
              <a:avLst/>
            </a:prstGeom>
          </p:spPr>
        </p:pic>
        <p:pic>
          <p:nvPicPr>
            <p:cNvPr id="6" name="Picture 5">
              <a:extLst>
                <a:ext uri="{FF2B5EF4-FFF2-40B4-BE49-F238E27FC236}">
                  <a16:creationId xmlns:a16="http://schemas.microsoft.com/office/drawing/2014/main" id="{493FF1E6-F7F5-C17A-4DD3-C27A21ED3917}"/>
                </a:ext>
              </a:extLst>
            </p:cNvPr>
            <p:cNvPicPr>
              <a:picLocks noChangeAspect="1"/>
            </p:cNvPicPr>
            <p:nvPr/>
          </p:nvPicPr>
          <p:blipFill rotWithShape="1">
            <a:blip r:embed="rId3"/>
            <a:srcRect t="26768"/>
            <a:stretch/>
          </p:blipFill>
          <p:spPr>
            <a:xfrm>
              <a:off x="6296453" y="1924745"/>
              <a:ext cx="4981875" cy="2480150"/>
            </a:xfrm>
            <a:prstGeom prst="rect">
              <a:avLst/>
            </a:prstGeom>
          </p:spPr>
        </p:pic>
        <p:sp>
          <p:nvSpPr>
            <p:cNvPr id="9" name="TextBox 8">
              <a:extLst>
                <a:ext uri="{FF2B5EF4-FFF2-40B4-BE49-F238E27FC236}">
                  <a16:creationId xmlns:a16="http://schemas.microsoft.com/office/drawing/2014/main" id="{F8E10DB3-C766-9D4C-6CDC-9CD1B3A14644}"/>
                </a:ext>
              </a:extLst>
            </p:cNvPr>
            <p:cNvSpPr txBox="1"/>
            <p:nvPr/>
          </p:nvSpPr>
          <p:spPr>
            <a:xfrm>
              <a:off x="2124393" y="1479501"/>
              <a:ext cx="1935332" cy="1077218"/>
            </a:xfrm>
            <a:prstGeom prst="rect">
              <a:avLst/>
            </a:prstGeom>
            <a:noFill/>
          </p:spPr>
          <p:txBody>
            <a:bodyPr wrap="square">
              <a:spAutoFit/>
            </a:bodyPr>
            <a:lstStyle/>
            <a:p>
              <a:pPr algn="ctr"/>
              <a:r>
                <a:rPr lang="en-US" sz="1600"/>
                <a:t>Merchants having profile picture or not, with average revenue (red)</a:t>
              </a:r>
              <a:endParaRPr lang="en-FI" sz="1600"/>
            </a:p>
          </p:txBody>
        </p:sp>
        <p:sp>
          <p:nvSpPr>
            <p:cNvPr id="12" name="TextBox 11">
              <a:extLst>
                <a:ext uri="{FF2B5EF4-FFF2-40B4-BE49-F238E27FC236}">
                  <a16:creationId xmlns:a16="http://schemas.microsoft.com/office/drawing/2014/main" id="{37BA2F65-73A0-F192-8099-6B67CAEBF9EF}"/>
                </a:ext>
              </a:extLst>
            </p:cNvPr>
            <p:cNvSpPr txBox="1"/>
            <p:nvPr/>
          </p:nvSpPr>
          <p:spPr>
            <a:xfrm>
              <a:off x="3791592" y="1093747"/>
              <a:ext cx="2665088" cy="830997"/>
            </a:xfrm>
            <a:prstGeom prst="rect">
              <a:avLst/>
            </a:prstGeom>
            <a:noFill/>
          </p:spPr>
          <p:txBody>
            <a:bodyPr wrap="square">
              <a:spAutoFit/>
            </a:bodyPr>
            <a:lstStyle/>
            <a:p>
              <a:pPr algn="ctr"/>
              <a:r>
                <a:rPr lang="en-US" sz="1600"/>
                <a:t>Top merchants rating (black) with profile picture and </a:t>
              </a:r>
              <a:br>
                <a:rPr lang="en-US" sz="1600"/>
              </a:br>
              <a:r>
                <a:rPr lang="en-US" sz="1600"/>
                <a:t>their revenue (red)</a:t>
              </a:r>
              <a:endParaRPr lang="en-FI" sz="1600"/>
            </a:p>
          </p:txBody>
        </p:sp>
        <p:sp>
          <p:nvSpPr>
            <p:cNvPr id="14" name="TextBox 13">
              <a:extLst>
                <a:ext uri="{FF2B5EF4-FFF2-40B4-BE49-F238E27FC236}">
                  <a16:creationId xmlns:a16="http://schemas.microsoft.com/office/drawing/2014/main" id="{ABE34A09-D216-947A-A75D-B323C7E01AF5}"/>
                </a:ext>
              </a:extLst>
            </p:cNvPr>
            <p:cNvSpPr txBox="1"/>
            <p:nvPr/>
          </p:nvSpPr>
          <p:spPr>
            <a:xfrm>
              <a:off x="9109828" y="1035664"/>
              <a:ext cx="2665088" cy="830997"/>
            </a:xfrm>
            <a:prstGeom prst="rect">
              <a:avLst/>
            </a:prstGeom>
            <a:noFill/>
          </p:spPr>
          <p:txBody>
            <a:bodyPr wrap="square">
              <a:spAutoFit/>
            </a:bodyPr>
            <a:lstStyle/>
            <a:p>
              <a:pPr algn="ctr"/>
              <a:r>
                <a:rPr lang="en-US" sz="1600"/>
                <a:t>Top merchants rating (black) with profile picture and </a:t>
              </a:r>
              <a:br>
                <a:rPr lang="en-US" sz="1600"/>
              </a:br>
              <a:r>
                <a:rPr lang="en-US" sz="1600"/>
                <a:t>their revenue (red)</a:t>
              </a:r>
              <a:endParaRPr lang="en-FI" sz="1600"/>
            </a:p>
          </p:txBody>
        </p:sp>
        <p:sp>
          <p:nvSpPr>
            <p:cNvPr id="15" name="TextBox 14">
              <a:extLst>
                <a:ext uri="{FF2B5EF4-FFF2-40B4-BE49-F238E27FC236}">
                  <a16:creationId xmlns:a16="http://schemas.microsoft.com/office/drawing/2014/main" id="{4D9C7B17-8EA9-5E06-F57C-F451937457A0}"/>
                </a:ext>
              </a:extLst>
            </p:cNvPr>
            <p:cNvSpPr txBox="1"/>
            <p:nvPr/>
          </p:nvSpPr>
          <p:spPr>
            <a:xfrm>
              <a:off x="523783" y="2579522"/>
              <a:ext cx="1775535" cy="338554"/>
            </a:xfrm>
            <a:prstGeom prst="rect">
              <a:avLst/>
            </a:prstGeom>
            <a:noFill/>
          </p:spPr>
          <p:txBody>
            <a:bodyPr wrap="square">
              <a:spAutoFit/>
            </a:bodyPr>
            <a:lstStyle/>
            <a:p>
              <a:pPr algn="ctr"/>
              <a:r>
                <a:rPr lang="en-US" sz="1600" b="1"/>
                <a:t>Average revenue</a:t>
              </a:r>
              <a:endParaRPr lang="en-FI" sz="1600" b="1"/>
            </a:p>
          </p:txBody>
        </p:sp>
        <p:sp>
          <p:nvSpPr>
            <p:cNvPr id="16" name="Rectangle 15">
              <a:extLst>
                <a:ext uri="{FF2B5EF4-FFF2-40B4-BE49-F238E27FC236}">
                  <a16:creationId xmlns:a16="http://schemas.microsoft.com/office/drawing/2014/main" id="{50854D90-36FB-4464-6925-B18EC4FF536D}"/>
                </a:ext>
              </a:extLst>
            </p:cNvPr>
            <p:cNvSpPr/>
            <p:nvPr/>
          </p:nvSpPr>
          <p:spPr>
            <a:xfrm>
              <a:off x="913672" y="3116062"/>
              <a:ext cx="1296868" cy="1331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I"/>
            </a:p>
          </p:txBody>
        </p:sp>
        <p:sp>
          <p:nvSpPr>
            <p:cNvPr id="19" name="Rectangle 18">
              <a:extLst>
                <a:ext uri="{FF2B5EF4-FFF2-40B4-BE49-F238E27FC236}">
                  <a16:creationId xmlns:a16="http://schemas.microsoft.com/office/drawing/2014/main" id="{765B6251-BEEC-B9F6-C8B1-16046BB78992}"/>
                </a:ext>
              </a:extLst>
            </p:cNvPr>
            <p:cNvSpPr/>
            <p:nvPr/>
          </p:nvSpPr>
          <p:spPr>
            <a:xfrm>
              <a:off x="6296453" y="3076004"/>
              <a:ext cx="1296868" cy="17322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I"/>
            </a:p>
          </p:txBody>
        </p:sp>
        <p:sp>
          <p:nvSpPr>
            <p:cNvPr id="21" name="TextBox 20">
              <a:extLst>
                <a:ext uri="{FF2B5EF4-FFF2-40B4-BE49-F238E27FC236}">
                  <a16:creationId xmlns:a16="http://schemas.microsoft.com/office/drawing/2014/main" id="{7CA4016D-66C1-9A51-931D-E2C59D477ACB}"/>
                </a:ext>
              </a:extLst>
            </p:cNvPr>
            <p:cNvSpPr txBox="1"/>
            <p:nvPr/>
          </p:nvSpPr>
          <p:spPr>
            <a:xfrm>
              <a:off x="5895548" y="2533877"/>
              <a:ext cx="1775535" cy="338554"/>
            </a:xfrm>
            <a:prstGeom prst="rect">
              <a:avLst/>
            </a:prstGeom>
            <a:noFill/>
          </p:spPr>
          <p:txBody>
            <a:bodyPr wrap="square">
              <a:spAutoFit/>
            </a:bodyPr>
            <a:lstStyle/>
            <a:p>
              <a:pPr algn="ctr"/>
              <a:r>
                <a:rPr lang="en-US" sz="1600" b="1"/>
                <a:t>Average revenue</a:t>
              </a:r>
              <a:endParaRPr lang="en-FI" sz="1600" b="1"/>
            </a:p>
          </p:txBody>
        </p:sp>
        <p:sp>
          <p:nvSpPr>
            <p:cNvPr id="4" name="TextBox 3">
              <a:extLst>
                <a:ext uri="{FF2B5EF4-FFF2-40B4-BE49-F238E27FC236}">
                  <a16:creationId xmlns:a16="http://schemas.microsoft.com/office/drawing/2014/main" id="{00C02741-84CD-DF24-41F4-7A2931D11157}"/>
                </a:ext>
              </a:extLst>
            </p:cNvPr>
            <p:cNvSpPr txBox="1"/>
            <p:nvPr/>
          </p:nvSpPr>
          <p:spPr>
            <a:xfrm>
              <a:off x="7671083" y="1469487"/>
              <a:ext cx="1935332" cy="1077218"/>
            </a:xfrm>
            <a:prstGeom prst="rect">
              <a:avLst/>
            </a:prstGeom>
            <a:noFill/>
          </p:spPr>
          <p:txBody>
            <a:bodyPr wrap="square">
              <a:spAutoFit/>
            </a:bodyPr>
            <a:lstStyle/>
            <a:p>
              <a:pPr algn="ctr"/>
              <a:r>
                <a:rPr lang="en-US" sz="1600"/>
                <a:t>Merchants having profile picture or not, with average revenue (red)</a:t>
              </a:r>
              <a:endParaRPr lang="en-FI" sz="1600"/>
            </a:p>
          </p:txBody>
        </p:sp>
      </p:grpSp>
      <p:sp>
        <p:nvSpPr>
          <p:cNvPr id="13" name="TextBox 12">
            <a:extLst>
              <a:ext uri="{FF2B5EF4-FFF2-40B4-BE49-F238E27FC236}">
                <a16:creationId xmlns:a16="http://schemas.microsoft.com/office/drawing/2014/main" id="{2D061EAC-0488-9B0B-B7B3-2182F6820DD7}"/>
              </a:ext>
            </a:extLst>
          </p:cNvPr>
          <p:cNvSpPr txBox="1"/>
          <p:nvPr/>
        </p:nvSpPr>
        <p:spPr>
          <a:xfrm>
            <a:off x="301967" y="4558991"/>
            <a:ext cx="11706902" cy="923330"/>
          </a:xfrm>
          <a:prstGeom prst="rect">
            <a:avLst/>
          </a:prstGeom>
          <a:noFill/>
        </p:spPr>
        <p:txBody>
          <a:bodyPr wrap="square">
            <a:spAutoFit/>
          </a:bodyPr>
          <a:lstStyle/>
          <a:p>
            <a:pPr algn="just"/>
            <a:r>
              <a:rPr lang="en-US" sz="1800"/>
              <a:t>💡 </a:t>
            </a:r>
            <a:r>
              <a:rPr lang="en-US" sz="1800" b="1"/>
              <a:t>INSIGHT: </a:t>
            </a:r>
            <a:r>
              <a:rPr lang="en-US" sz="1800"/>
              <a:t>Merchants with profile pictures have significantly higher average revenues compared to those without, indicating that a profile picture may influence customer trust and purchasing decisions. The top-performing merchants, particularly those with the highest revenues, tend to have higher ratings as well. </a:t>
            </a:r>
            <a:endParaRPr lang="en-FI"/>
          </a:p>
        </p:txBody>
      </p:sp>
      <p:sp>
        <p:nvSpPr>
          <p:cNvPr id="17" name="TextBox 16">
            <a:extLst>
              <a:ext uri="{FF2B5EF4-FFF2-40B4-BE49-F238E27FC236}">
                <a16:creationId xmlns:a16="http://schemas.microsoft.com/office/drawing/2014/main" id="{1D6FCDC6-5398-20D7-AC93-F621797DB10B}"/>
              </a:ext>
            </a:extLst>
          </p:cNvPr>
          <p:cNvSpPr txBox="1"/>
          <p:nvPr/>
        </p:nvSpPr>
        <p:spPr>
          <a:xfrm>
            <a:off x="269120" y="5624345"/>
            <a:ext cx="11653760" cy="923330"/>
          </a:xfrm>
          <a:prstGeom prst="rect">
            <a:avLst/>
          </a:prstGeom>
          <a:noFill/>
        </p:spPr>
        <p:txBody>
          <a:bodyPr wrap="square">
            <a:spAutoFit/>
          </a:bodyPr>
          <a:lstStyle/>
          <a:p>
            <a:pPr algn="just"/>
            <a:r>
              <a:rPr lang="en-US" sz="1800"/>
              <a:t>✊ </a:t>
            </a:r>
            <a:r>
              <a:rPr lang="en-US" sz="1800" b="1"/>
              <a:t>ACTION</a:t>
            </a:r>
            <a:r>
              <a:rPr lang="en-US" sz="1800"/>
              <a:t>: Encourage all merchants to add profile pictures to their accounts to increase their revenue and customer product ratings. Wish.com can request to interview the top earners with highest ratings and profile pictures to identify other common factors that could be driving their high revenues and recommend their practices to other merchants.</a:t>
            </a:r>
            <a:endParaRPr lang="en-FI"/>
          </a:p>
        </p:txBody>
      </p:sp>
    </p:spTree>
    <p:extLst>
      <p:ext uri="{BB962C8B-B14F-4D97-AF65-F5344CB8AC3E}">
        <p14:creationId xmlns:p14="http://schemas.microsoft.com/office/powerpoint/2010/main" val="1186589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11</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Shipping options on sales impact</a:t>
            </a:r>
            <a:endParaRPr lang="ko-KR" altLang="en-US" b="1" dirty="0">
              <a:solidFill>
                <a:schemeClr val="tx1">
                  <a:lumMod val="75000"/>
                  <a:lumOff val="25000"/>
                </a:schemeClr>
              </a:solidFill>
              <a:cs typeface="Arial" pitchFamily="34" charset="0"/>
            </a:endParaRPr>
          </a:p>
        </p:txBody>
      </p:sp>
      <p:grpSp>
        <p:nvGrpSpPr>
          <p:cNvPr id="13" name="Group 12">
            <a:extLst>
              <a:ext uri="{FF2B5EF4-FFF2-40B4-BE49-F238E27FC236}">
                <a16:creationId xmlns:a16="http://schemas.microsoft.com/office/drawing/2014/main" id="{45060417-5F9C-375C-F050-F35820649EE7}"/>
              </a:ext>
            </a:extLst>
          </p:cNvPr>
          <p:cNvGrpSpPr/>
          <p:nvPr/>
        </p:nvGrpSpPr>
        <p:grpSpPr>
          <a:xfrm>
            <a:off x="25523" y="1541088"/>
            <a:ext cx="5182849" cy="4527482"/>
            <a:chOff x="270346" y="1308672"/>
            <a:chExt cx="5723290" cy="4999584"/>
          </a:xfrm>
        </p:grpSpPr>
        <p:grpSp>
          <p:nvGrpSpPr>
            <p:cNvPr id="10" name="Group 9">
              <a:extLst>
                <a:ext uri="{FF2B5EF4-FFF2-40B4-BE49-F238E27FC236}">
                  <a16:creationId xmlns:a16="http://schemas.microsoft.com/office/drawing/2014/main" id="{B17E3E7D-94D0-82E4-8CEF-5F440521CC61}"/>
                </a:ext>
              </a:extLst>
            </p:cNvPr>
            <p:cNvGrpSpPr/>
            <p:nvPr/>
          </p:nvGrpSpPr>
          <p:grpSpPr>
            <a:xfrm>
              <a:off x="270346" y="1308672"/>
              <a:ext cx="5723290" cy="4999584"/>
              <a:chOff x="270346" y="1308672"/>
              <a:chExt cx="5723290" cy="4999584"/>
            </a:xfrm>
          </p:grpSpPr>
          <p:pic>
            <p:nvPicPr>
              <p:cNvPr id="19" name="Picture 18">
                <a:extLst>
                  <a:ext uri="{FF2B5EF4-FFF2-40B4-BE49-F238E27FC236}">
                    <a16:creationId xmlns:a16="http://schemas.microsoft.com/office/drawing/2014/main" id="{4C383BBE-B57B-0826-710A-B98AEB68ABB9}"/>
                  </a:ext>
                </a:extLst>
              </p:cNvPr>
              <p:cNvPicPr>
                <a:picLocks noChangeAspect="1"/>
              </p:cNvPicPr>
              <p:nvPr/>
            </p:nvPicPr>
            <p:blipFill>
              <a:blip r:embed="rId2"/>
              <a:stretch>
                <a:fillRect/>
              </a:stretch>
            </p:blipFill>
            <p:spPr>
              <a:xfrm>
                <a:off x="461480" y="1562099"/>
                <a:ext cx="4991941" cy="4746157"/>
              </a:xfrm>
              <a:prstGeom prst="rect">
                <a:avLst/>
              </a:prstGeom>
            </p:spPr>
          </p:pic>
          <p:sp>
            <p:nvSpPr>
              <p:cNvPr id="9" name="TextBox 8">
                <a:extLst>
                  <a:ext uri="{FF2B5EF4-FFF2-40B4-BE49-F238E27FC236}">
                    <a16:creationId xmlns:a16="http://schemas.microsoft.com/office/drawing/2014/main" id="{6DBD8034-5237-A103-36F3-B10FF4BC0942}"/>
                  </a:ext>
                </a:extLst>
              </p:cNvPr>
              <p:cNvSpPr txBox="1"/>
              <p:nvPr/>
            </p:nvSpPr>
            <p:spPr>
              <a:xfrm>
                <a:off x="1882166" y="2701376"/>
                <a:ext cx="1935332" cy="338554"/>
              </a:xfrm>
              <a:prstGeom prst="rect">
                <a:avLst/>
              </a:prstGeom>
              <a:noFill/>
            </p:spPr>
            <p:txBody>
              <a:bodyPr wrap="square">
                <a:spAutoFit/>
              </a:bodyPr>
              <a:lstStyle/>
              <a:p>
                <a:pPr algn="ctr"/>
                <a:r>
                  <a:rPr lang="en-US" sz="1600"/>
                  <a:t>Shipping is express</a:t>
                </a:r>
                <a:endParaRPr lang="en-FI" sz="1600"/>
              </a:p>
            </p:txBody>
          </p:sp>
          <p:sp>
            <p:nvSpPr>
              <p:cNvPr id="12" name="TextBox 11">
                <a:extLst>
                  <a:ext uri="{FF2B5EF4-FFF2-40B4-BE49-F238E27FC236}">
                    <a16:creationId xmlns:a16="http://schemas.microsoft.com/office/drawing/2014/main" id="{EFC6D434-0F9C-FF14-3C6B-02BD4040C1B2}"/>
                  </a:ext>
                </a:extLst>
              </p:cNvPr>
              <p:cNvSpPr txBox="1"/>
              <p:nvPr/>
            </p:nvSpPr>
            <p:spPr>
              <a:xfrm>
                <a:off x="3328548" y="1308672"/>
                <a:ext cx="2665088" cy="338554"/>
              </a:xfrm>
              <a:prstGeom prst="rect">
                <a:avLst/>
              </a:prstGeom>
              <a:noFill/>
            </p:spPr>
            <p:txBody>
              <a:bodyPr wrap="square">
                <a:spAutoFit/>
              </a:bodyPr>
              <a:lstStyle/>
              <a:p>
                <a:pPr algn="ctr"/>
                <a:r>
                  <a:rPr lang="en-US" sz="1600"/>
                  <a:t>Shipping price</a:t>
                </a:r>
                <a:endParaRPr lang="en-FI" sz="1600"/>
              </a:p>
            </p:txBody>
          </p:sp>
          <p:sp>
            <p:nvSpPr>
              <p:cNvPr id="14" name="TextBox 13">
                <a:extLst>
                  <a:ext uri="{FF2B5EF4-FFF2-40B4-BE49-F238E27FC236}">
                    <a16:creationId xmlns:a16="http://schemas.microsoft.com/office/drawing/2014/main" id="{9640492A-B291-19E0-D0BD-EFFD88F7A7C3}"/>
                  </a:ext>
                </a:extLst>
              </p:cNvPr>
              <p:cNvSpPr txBox="1"/>
              <p:nvPr/>
            </p:nvSpPr>
            <p:spPr>
              <a:xfrm>
                <a:off x="270346" y="3100055"/>
                <a:ext cx="1775535" cy="338554"/>
              </a:xfrm>
              <a:prstGeom prst="rect">
                <a:avLst/>
              </a:prstGeom>
              <a:noFill/>
            </p:spPr>
            <p:txBody>
              <a:bodyPr wrap="square">
                <a:spAutoFit/>
              </a:bodyPr>
              <a:lstStyle/>
              <a:p>
                <a:pPr algn="ctr"/>
                <a:r>
                  <a:rPr lang="en-US" sz="1600" b="1"/>
                  <a:t>Average revenue</a:t>
                </a:r>
                <a:endParaRPr lang="en-FI" sz="1600" b="1"/>
              </a:p>
            </p:txBody>
          </p:sp>
        </p:grpSp>
        <p:sp>
          <p:nvSpPr>
            <p:cNvPr id="16" name="Rectangle 15">
              <a:extLst>
                <a:ext uri="{FF2B5EF4-FFF2-40B4-BE49-F238E27FC236}">
                  <a16:creationId xmlns:a16="http://schemas.microsoft.com/office/drawing/2014/main" id="{DB485D9A-D53F-F0EE-0258-9AFE13A32663}"/>
                </a:ext>
              </a:extLst>
            </p:cNvPr>
            <p:cNvSpPr/>
            <p:nvPr/>
          </p:nvSpPr>
          <p:spPr>
            <a:xfrm>
              <a:off x="585297" y="3897416"/>
              <a:ext cx="1296868" cy="19974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I"/>
            </a:p>
          </p:txBody>
        </p:sp>
      </p:grpSp>
      <p:sp>
        <p:nvSpPr>
          <p:cNvPr id="17" name="Rectangle 16">
            <a:extLst>
              <a:ext uri="{FF2B5EF4-FFF2-40B4-BE49-F238E27FC236}">
                <a16:creationId xmlns:a16="http://schemas.microsoft.com/office/drawing/2014/main" id="{9E2B45F6-3C59-50D3-61EE-4B0B4F0F6A9D}"/>
              </a:ext>
            </a:extLst>
          </p:cNvPr>
          <p:cNvSpPr/>
          <p:nvPr/>
        </p:nvSpPr>
        <p:spPr>
          <a:xfrm>
            <a:off x="5577238" y="3963999"/>
            <a:ext cx="1296868" cy="1331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I"/>
          </a:p>
        </p:txBody>
      </p:sp>
      <p:grpSp>
        <p:nvGrpSpPr>
          <p:cNvPr id="7" name="Group 6">
            <a:extLst>
              <a:ext uri="{FF2B5EF4-FFF2-40B4-BE49-F238E27FC236}">
                <a16:creationId xmlns:a16="http://schemas.microsoft.com/office/drawing/2014/main" id="{B2EE5EEB-B6BD-C950-CB11-F7BF9F6BD465}"/>
              </a:ext>
            </a:extLst>
          </p:cNvPr>
          <p:cNvGrpSpPr/>
          <p:nvPr/>
        </p:nvGrpSpPr>
        <p:grpSpPr>
          <a:xfrm>
            <a:off x="4845582" y="2839162"/>
            <a:ext cx="5254501" cy="2382838"/>
            <a:chOff x="5888351" y="2735959"/>
            <a:chExt cx="5743829" cy="2604741"/>
          </a:xfrm>
        </p:grpSpPr>
        <p:grpSp>
          <p:nvGrpSpPr>
            <p:cNvPr id="21" name="Group 20">
              <a:extLst>
                <a:ext uri="{FF2B5EF4-FFF2-40B4-BE49-F238E27FC236}">
                  <a16:creationId xmlns:a16="http://schemas.microsoft.com/office/drawing/2014/main" id="{1BA93D81-AC50-31E0-10C6-9663AA4364A8}"/>
                </a:ext>
              </a:extLst>
            </p:cNvPr>
            <p:cNvGrpSpPr/>
            <p:nvPr/>
          </p:nvGrpSpPr>
          <p:grpSpPr>
            <a:xfrm>
              <a:off x="6096000" y="3225761"/>
              <a:ext cx="4991941" cy="2114939"/>
              <a:chOff x="6225671" y="3291011"/>
              <a:chExt cx="4991941" cy="2114939"/>
            </a:xfrm>
          </p:grpSpPr>
          <p:pic>
            <p:nvPicPr>
              <p:cNvPr id="18" name="Picture 17">
                <a:extLst>
                  <a:ext uri="{FF2B5EF4-FFF2-40B4-BE49-F238E27FC236}">
                    <a16:creationId xmlns:a16="http://schemas.microsoft.com/office/drawing/2014/main" id="{8916887D-04DA-53F3-D825-D71F7E5A31C0}"/>
                  </a:ext>
                </a:extLst>
              </p:cNvPr>
              <p:cNvPicPr>
                <a:picLocks noChangeAspect="1"/>
              </p:cNvPicPr>
              <p:nvPr/>
            </p:nvPicPr>
            <p:blipFill>
              <a:blip r:embed="rId3"/>
              <a:stretch>
                <a:fillRect/>
              </a:stretch>
            </p:blipFill>
            <p:spPr>
              <a:xfrm>
                <a:off x="6225671" y="3291011"/>
                <a:ext cx="4991941" cy="2114939"/>
              </a:xfrm>
              <a:prstGeom prst="rect">
                <a:avLst/>
              </a:prstGeom>
            </p:spPr>
          </p:pic>
          <p:sp>
            <p:nvSpPr>
              <p:cNvPr id="20" name="Rectangle 19">
                <a:extLst>
                  <a:ext uri="{FF2B5EF4-FFF2-40B4-BE49-F238E27FC236}">
                    <a16:creationId xmlns:a16="http://schemas.microsoft.com/office/drawing/2014/main" id="{584532B8-F78D-723A-A44D-8B3F252C20BC}"/>
                  </a:ext>
                </a:extLst>
              </p:cNvPr>
              <p:cNvSpPr/>
              <p:nvPr/>
            </p:nvSpPr>
            <p:spPr>
              <a:xfrm>
                <a:off x="6225671" y="3963999"/>
                <a:ext cx="1420685" cy="188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I"/>
              </a:p>
            </p:txBody>
          </p:sp>
        </p:grpSp>
        <p:sp>
          <p:nvSpPr>
            <p:cNvPr id="15" name="TextBox 14">
              <a:extLst>
                <a:ext uri="{FF2B5EF4-FFF2-40B4-BE49-F238E27FC236}">
                  <a16:creationId xmlns:a16="http://schemas.microsoft.com/office/drawing/2014/main" id="{025D3213-EC44-064C-ABC1-8740426433A8}"/>
                </a:ext>
              </a:extLst>
            </p:cNvPr>
            <p:cNvSpPr txBox="1"/>
            <p:nvPr/>
          </p:nvSpPr>
          <p:spPr>
            <a:xfrm>
              <a:off x="5888351" y="3105315"/>
              <a:ext cx="1775535" cy="338554"/>
            </a:xfrm>
            <a:prstGeom prst="rect">
              <a:avLst/>
            </a:prstGeom>
            <a:noFill/>
          </p:spPr>
          <p:txBody>
            <a:bodyPr wrap="square">
              <a:spAutoFit/>
            </a:bodyPr>
            <a:lstStyle/>
            <a:p>
              <a:pPr algn="ctr"/>
              <a:r>
                <a:rPr lang="en-US" sz="1600" b="1"/>
                <a:t>Average revenue</a:t>
              </a:r>
              <a:endParaRPr lang="en-FI" sz="1600" b="1"/>
            </a:p>
          </p:txBody>
        </p:sp>
        <p:sp>
          <p:nvSpPr>
            <p:cNvPr id="22" name="TextBox 21">
              <a:extLst>
                <a:ext uri="{FF2B5EF4-FFF2-40B4-BE49-F238E27FC236}">
                  <a16:creationId xmlns:a16="http://schemas.microsoft.com/office/drawing/2014/main" id="{8B77188E-D5D1-84C2-C160-8D1C3403EB9C}"/>
                </a:ext>
              </a:extLst>
            </p:cNvPr>
            <p:cNvSpPr txBox="1"/>
            <p:nvPr/>
          </p:nvSpPr>
          <p:spPr>
            <a:xfrm>
              <a:off x="8967092" y="2936038"/>
              <a:ext cx="2665088" cy="338554"/>
            </a:xfrm>
            <a:prstGeom prst="rect">
              <a:avLst/>
            </a:prstGeom>
            <a:noFill/>
          </p:spPr>
          <p:txBody>
            <a:bodyPr wrap="square">
              <a:spAutoFit/>
            </a:bodyPr>
            <a:lstStyle/>
            <a:p>
              <a:pPr algn="ctr"/>
              <a:r>
                <a:rPr lang="en-US" sz="1600"/>
                <a:t>Shipping price</a:t>
              </a:r>
              <a:endParaRPr lang="en-FI" sz="1600"/>
            </a:p>
          </p:txBody>
        </p:sp>
        <p:sp>
          <p:nvSpPr>
            <p:cNvPr id="23" name="TextBox 22">
              <a:extLst>
                <a:ext uri="{FF2B5EF4-FFF2-40B4-BE49-F238E27FC236}">
                  <a16:creationId xmlns:a16="http://schemas.microsoft.com/office/drawing/2014/main" id="{7172D26D-0AE7-661B-ABBC-77D7BEFC11DD}"/>
                </a:ext>
              </a:extLst>
            </p:cNvPr>
            <p:cNvSpPr txBox="1"/>
            <p:nvPr/>
          </p:nvSpPr>
          <p:spPr>
            <a:xfrm>
              <a:off x="7557586" y="2735959"/>
              <a:ext cx="1935332" cy="338554"/>
            </a:xfrm>
            <a:prstGeom prst="rect">
              <a:avLst/>
            </a:prstGeom>
            <a:noFill/>
          </p:spPr>
          <p:txBody>
            <a:bodyPr wrap="square">
              <a:spAutoFit/>
            </a:bodyPr>
            <a:lstStyle/>
            <a:p>
              <a:pPr algn="ctr"/>
              <a:r>
                <a:rPr lang="en-US" sz="1600"/>
                <a:t>Shipping is express</a:t>
              </a:r>
              <a:endParaRPr lang="en-FI" sz="1600"/>
            </a:p>
          </p:txBody>
        </p:sp>
      </p:grpSp>
      <p:sp>
        <p:nvSpPr>
          <p:cNvPr id="2" name="TextBox 1">
            <a:extLst>
              <a:ext uri="{FF2B5EF4-FFF2-40B4-BE49-F238E27FC236}">
                <a16:creationId xmlns:a16="http://schemas.microsoft.com/office/drawing/2014/main" id="{9FAAF36D-1CFE-06B6-E9A2-C20B6347BAF9}"/>
              </a:ext>
            </a:extLst>
          </p:cNvPr>
          <p:cNvSpPr txBox="1"/>
          <p:nvPr/>
        </p:nvSpPr>
        <p:spPr>
          <a:xfrm>
            <a:off x="4892256" y="1173130"/>
            <a:ext cx="7101136" cy="1477328"/>
          </a:xfrm>
          <a:prstGeom prst="rect">
            <a:avLst/>
          </a:prstGeom>
          <a:noFill/>
        </p:spPr>
        <p:txBody>
          <a:bodyPr wrap="square">
            <a:spAutoFit/>
          </a:bodyPr>
          <a:lstStyle/>
          <a:p>
            <a:pPr algn="just"/>
            <a:r>
              <a:rPr lang="en-US" sz="1800"/>
              <a:t>💡 </a:t>
            </a:r>
            <a:r>
              <a:rPr lang="en-US" sz="1800" b="1"/>
              <a:t>INSIGHT: </a:t>
            </a:r>
            <a:r>
              <a:rPr lang="en-US" sz="1800"/>
              <a:t>Merchants offering express shipping have a lower average revenue than those who do not, suggesting that customers may not prioritize speed over cost. However, the highest shipping prices correlate with the highest revenues, indicating that customers may be willing to pay more for premium shipping options. </a:t>
            </a:r>
            <a:endParaRPr lang="en-FI"/>
          </a:p>
        </p:txBody>
      </p:sp>
      <p:sp>
        <p:nvSpPr>
          <p:cNvPr id="3" name="TextBox 2">
            <a:extLst>
              <a:ext uri="{FF2B5EF4-FFF2-40B4-BE49-F238E27FC236}">
                <a16:creationId xmlns:a16="http://schemas.microsoft.com/office/drawing/2014/main" id="{12C6F287-0976-21A3-7A14-32C9E42A7E19}"/>
              </a:ext>
            </a:extLst>
          </p:cNvPr>
          <p:cNvSpPr txBox="1"/>
          <p:nvPr/>
        </p:nvSpPr>
        <p:spPr>
          <a:xfrm>
            <a:off x="4892255" y="5384437"/>
            <a:ext cx="7199131" cy="1200329"/>
          </a:xfrm>
          <a:prstGeom prst="rect">
            <a:avLst/>
          </a:prstGeom>
          <a:noFill/>
        </p:spPr>
        <p:txBody>
          <a:bodyPr wrap="square">
            <a:spAutoFit/>
          </a:bodyPr>
          <a:lstStyle/>
          <a:p>
            <a:pPr algn="just"/>
            <a:r>
              <a:rPr lang="en-US" sz="1800" b="1"/>
              <a:t>✊ ACTION:  </a:t>
            </a:r>
            <a:r>
              <a:rPr lang="en-US" sz="1800"/>
              <a:t>Review the pricing strategy for express shipping and consider bundling express shipping with high-value products. Additionally, Wish.com can survey customer preferences to understand the demand for tiered shipping prices based on the urgency and value of the product.</a:t>
            </a:r>
            <a:endParaRPr lang="en-US" sz="1800" b="1"/>
          </a:p>
        </p:txBody>
      </p:sp>
    </p:spTree>
    <p:extLst>
      <p:ext uri="{BB962C8B-B14F-4D97-AF65-F5344CB8AC3E}">
        <p14:creationId xmlns:p14="http://schemas.microsoft.com/office/powerpoint/2010/main" val="3057922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12</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7"/>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Banner &amp; urgency status on sales impact</a:t>
            </a:r>
          </a:p>
        </p:txBody>
      </p:sp>
      <p:pic>
        <p:nvPicPr>
          <p:cNvPr id="3" name="Picture 2">
            <a:extLst>
              <a:ext uri="{FF2B5EF4-FFF2-40B4-BE49-F238E27FC236}">
                <a16:creationId xmlns:a16="http://schemas.microsoft.com/office/drawing/2014/main" id="{E3ACBA46-2FD9-0CFD-82E3-89A0C44A1180}"/>
              </a:ext>
            </a:extLst>
          </p:cNvPr>
          <p:cNvPicPr>
            <a:picLocks noChangeAspect="1"/>
          </p:cNvPicPr>
          <p:nvPr/>
        </p:nvPicPr>
        <p:blipFill rotWithShape="1">
          <a:blip r:embed="rId2"/>
          <a:srcRect t="5630"/>
          <a:stretch/>
        </p:blipFill>
        <p:spPr>
          <a:xfrm>
            <a:off x="1740022" y="1071164"/>
            <a:ext cx="8908511" cy="3360068"/>
          </a:xfrm>
          <a:prstGeom prst="rect">
            <a:avLst/>
          </a:prstGeom>
        </p:spPr>
      </p:pic>
      <p:sp>
        <p:nvSpPr>
          <p:cNvPr id="10" name="TextBox 9">
            <a:extLst>
              <a:ext uri="{FF2B5EF4-FFF2-40B4-BE49-F238E27FC236}">
                <a16:creationId xmlns:a16="http://schemas.microsoft.com/office/drawing/2014/main" id="{E08D29D0-BEB1-22A2-8ED3-EB9DD1E17ACE}"/>
              </a:ext>
            </a:extLst>
          </p:cNvPr>
          <p:cNvSpPr txBox="1"/>
          <p:nvPr/>
        </p:nvSpPr>
        <p:spPr>
          <a:xfrm>
            <a:off x="292963" y="4249027"/>
            <a:ext cx="11706902" cy="1815882"/>
          </a:xfrm>
          <a:prstGeom prst="rect">
            <a:avLst/>
          </a:prstGeom>
          <a:noFill/>
        </p:spPr>
        <p:txBody>
          <a:bodyPr wrap="square">
            <a:spAutoFit/>
          </a:bodyPr>
          <a:lstStyle/>
          <a:p>
            <a:pPr algn="just"/>
            <a:r>
              <a:rPr lang="en-US" sz="1600"/>
              <a:t>💡 </a:t>
            </a:r>
            <a:r>
              <a:rPr lang="en-US" sz="1600" b="1"/>
              <a:t>INSIGHT: </a:t>
            </a:r>
          </a:p>
          <a:p>
            <a:pPr marL="285750" indent="-285750" algn="just">
              <a:buFont typeface="Arial" panose="020B0604020202020204" pitchFamily="34" charset="0"/>
              <a:buChar char="•"/>
            </a:pPr>
            <a:r>
              <a:rPr lang="en-US" sz="1600"/>
              <a:t>Products with a quality badge see a significant increase in average revenue, as customers is likely to associate the badge with higher-quality products and willing to pay more. </a:t>
            </a:r>
          </a:p>
          <a:p>
            <a:pPr marL="285750" indent="-285750" algn="just">
              <a:buFont typeface="Arial" panose="020B0604020202020204" pitchFamily="34" charset="0"/>
              <a:buChar char="•"/>
            </a:pPr>
            <a:r>
              <a:rPr lang="en-US" sz="1600"/>
              <a:t>Moreover, products featuring the badge for local product tend to generate slightly higher revenue than those that don’t. This could mean customers may prefer to support local businesses or perceive local products as higher quality.</a:t>
            </a:r>
          </a:p>
          <a:p>
            <a:pPr marL="285750" indent="-285750" algn="just">
              <a:buFont typeface="Arial" panose="020B0604020202020204" pitchFamily="34" charset="0"/>
              <a:buChar char="•"/>
            </a:pPr>
            <a:r>
              <a:rPr lang="en-US" sz="1600"/>
              <a:t>The urgency status and fast shipping have no impact on revenues. This could be that customers do not care about a product’s urgency if they do not really need them.  </a:t>
            </a:r>
            <a:endParaRPr lang="en-FI" sz="1600"/>
          </a:p>
        </p:txBody>
      </p:sp>
      <p:sp>
        <p:nvSpPr>
          <p:cNvPr id="12" name="TextBox 11">
            <a:extLst>
              <a:ext uri="{FF2B5EF4-FFF2-40B4-BE49-F238E27FC236}">
                <a16:creationId xmlns:a16="http://schemas.microsoft.com/office/drawing/2014/main" id="{A4EF88CE-5F1D-5EFB-F9ED-A6CF2609658F}"/>
              </a:ext>
            </a:extLst>
          </p:cNvPr>
          <p:cNvSpPr txBox="1"/>
          <p:nvPr/>
        </p:nvSpPr>
        <p:spPr>
          <a:xfrm>
            <a:off x="292963" y="6101931"/>
            <a:ext cx="11653760" cy="584775"/>
          </a:xfrm>
          <a:prstGeom prst="rect">
            <a:avLst/>
          </a:prstGeom>
          <a:noFill/>
        </p:spPr>
        <p:txBody>
          <a:bodyPr wrap="square">
            <a:spAutoFit/>
          </a:bodyPr>
          <a:lstStyle/>
          <a:p>
            <a:pPr algn="just"/>
            <a:r>
              <a:rPr lang="en-US" sz="1600"/>
              <a:t>✊ </a:t>
            </a:r>
            <a:r>
              <a:rPr lang="en-US" sz="1600" b="1"/>
              <a:t>ACTION</a:t>
            </a:r>
            <a:r>
              <a:rPr lang="en-US" sz="1600"/>
              <a:t>: Wish.com should prioritize recommending local products to increase visibility and boost sales. Additionally, what criteria the products must have to be qualified for the quality badge should be standardized to maintain trust in merchants and platform reputation </a:t>
            </a:r>
          </a:p>
        </p:txBody>
      </p:sp>
    </p:spTree>
    <p:extLst>
      <p:ext uri="{BB962C8B-B14F-4D97-AF65-F5344CB8AC3E}">
        <p14:creationId xmlns:p14="http://schemas.microsoft.com/office/powerpoint/2010/main" val="184346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Woman on top of a hill">
            <a:extLst>
              <a:ext uri="{FF2B5EF4-FFF2-40B4-BE49-F238E27FC236}">
                <a16:creationId xmlns:a16="http://schemas.microsoft.com/office/drawing/2014/main" id="{5B1885B6-720E-4434-8EED-676D134293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7160" t="-2" r="9029" b="3"/>
          <a:stretch/>
        </p:blipFill>
        <p:spPr>
          <a:xfrm>
            <a:off x="8793820" y="243841"/>
            <a:ext cx="3194838" cy="6377939"/>
          </a:xfrm>
          <a:prstGeom prst="rect">
            <a:avLst/>
          </a:prstGeom>
        </p:spPr>
      </p:pic>
      <p:sp>
        <p:nvSpPr>
          <p:cNvPr id="3" name="TextBox 2">
            <a:extLst>
              <a:ext uri="{FF2B5EF4-FFF2-40B4-BE49-F238E27FC236}">
                <a16:creationId xmlns:a16="http://schemas.microsoft.com/office/drawing/2014/main" id="{045AD054-11BB-5BCA-C87A-4F64A7F8849D}"/>
              </a:ext>
            </a:extLst>
          </p:cNvPr>
          <p:cNvSpPr txBox="1"/>
          <p:nvPr/>
        </p:nvSpPr>
        <p:spPr>
          <a:xfrm>
            <a:off x="437857" y="1817735"/>
            <a:ext cx="8173483" cy="4801314"/>
          </a:xfrm>
          <a:prstGeom prst="rect">
            <a:avLst/>
          </a:prstGeom>
          <a:noFill/>
        </p:spPr>
        <p:txBody>
          <a:bodyPr wrap="square">
            <a:spAutoFit/>
          </a:bodyPr>
          <a:lstStyle/>
          <a:p>
            <a:pPr marL="285750" indent="-285750" algn="just">
              <a:buFont typeface="Wingdings" panose="05000000000000000000" pitchFamily="2" charset="2"/>
              <a:buChar char="v"/>
            </a:pPr>
            <a:r>
              <a:rPr lang="en-US" b="1"/>
              <a:t>Purpose Recap: </a:t>
            </a:r>
            <a:r>
              <a:rPr lang="en-US"/>
              <a:t>This report analyzed seasonal sales data to uncover patterns in consumer buying behavior and product performance on Wish.com shop website</a:t>
            </a:r>
          </a:p>
          <a:p>
            <a:pPr algn="just"/>
            <a:endParaRPr lang="en-US"/>
          </a:p>
          <a:p>
            <a:pPr marL="285750" indent="-285750" algn="just">
              <a:buFont typeface="Wingdings" panose="05000000000000000000" pitchFamily="2" charset="2"/>
              <a:buChar char="v"/>
            </a:pPr>
            <a:r>
              <a:rPr lang="en-US" b="1"/>
              <a:t>Key Insights:</a:t>
            </a:r>
          </a:p>
          <a:p>
            <a:pPr marL="742950" lvl="1" indent="-285750" algn="just">
              <a:buFont typeface="Wingdings" panose="05000000000000000000" pitchFamily="2" charset="2"/>
              <a:buChar char="Ø"/>
            </a:pPr>
            <a:r>
              <a:rPr lang="en-US"/>
              <a:t>High-quality and local product badges significantly increase product revenue.</a:t>
            </a:r>
          </a:p>
          <a:p>
            <a:pPr marL="742950" lvl="1" indent="-285750" algn="just">
              <a:buFont typeface="Wingdings" panose="05000000000000000000" pitchFamily="2" charset="2"/>
              <a:buChar char="Ø"/>
            </a:pPr>
            <a:r>
              <a:rPr lang="en-US"/>
              <a:t>Express shipping does not necessarily lead to higher revenue, but premium shipping options do</a:t>
            </a:r>
          </a:p>
          <a:p>
            <a:pPr marL="742950" lvl="1" indent="-285750" algn="just">
              <a:buFont typeface="Wingdings" panose="05000000000000000000" pitchFamily="2" charset="2"/>
              <a:buChar char="Ø"/>
            </a:pPr>
            <a:r>
              <a:rPr lang="en-US"/>
              <a:t>Customer preferences for product features (color, size, tags) can greatly impact sales.</a:t>
            </a:r>
          </a:p>
          <a:p>
            <a:pPr algn="just"/>
            <a:endParaRPr lang="en-US" b="1"/>
          </a:p>
          <a:p>
            <a:pPr marL="285750" indent="-285750" algn="just">
              <a:buFont typeface="Wingdings" panose="05000000000000000000" pitchFamily="2" charset="2"/>
              <a:buChar char="v"/>
            </a:pPr>
            <a:r>
              <a:rPr lang="en-US" b="1"/>
              <a:t>Recommended Actions:</a:t>
            </a:r>
          </a:p>
          <a:p>
            <a:pPr marL="800100" lvl="1" indent="-342900" algn="just">
              <a:buFont typeface="Wingdings" panose="05000000000000000000" pitchFamily="2" charset="2"/>
              <a:buChar char="ü"/>
            </a:pPr>
            <a:r>
              <a:rPr lang="en-US"/>
              <a:t>Find all product categories with highest performing tags to analyze their features. Prioritize keeping in stock these products when summers arrive.  </a:t>
            </a:r>
          </a:p>
          <a:p>
            <a:pPr marL="800100" lvl="1" indent="-342900" algn="just">
              <a:buFont typeface="Wingdings" panose="05000000000000000000" pitchFamily="2" charset="2"/>
              <a:buChar char="ü"/>
            </a:pPr>
            <a:r>
              <a:rPr lang="en-US"/>
              <a:t>Increase visibility of products with quality and local badges to build consumer trust and quality perception. Standardizing quality badge is crucial</a:t>
            </a:r>
          </a:p>
          <a:p>
            <a:pPr marL="800100" lvl="1" indent="-342900" algn="just">
              <a:buFont typeface="Wingdings" panose="05000000000000000000" pitchFamily="2" charset="2"/>
              <a:buChar char="ü"/>
            </a:pPr>
            <a:r>
              <a:rPr lang="en-US"/>
              <a:t>Collect customer feedback and their product ratings to continuously improve product offerings and marketing strategies.</a:t>
            </a:r>
            <a:endParaRPr lang="en-FI"/>
          </a:p>
        </p:txBody>
      </p:sp>
      <p:sp>
        <p:nvSpPr>
          <p:cNvPr id="6" name="Freeform: Shape 5">
            <a:extLst>
              <a:ext uri="{FF2B5EF4-FFF2-40B4-BE49-F238E27FC236}">
                <a16:creationId xmlns:a16="http://schemas.microsoft.com/office/drawing/2014/main" id="{D5DBB492-133A-54F3-CF72-4FCC4A6DCA99}"/>
              </a:ext>
            </a:extLst>
          </p:cNvPr>
          <p:cNvSpPr/>
          <p:nvPr/>
        </p:nvSpPr>
        <p:spPr>
          <a:xfrm rot="5400000">
            <a:off x="437857" y="358625"/>
            <a:ext cx="878617" cy="878617"/>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D22096D-1CA1-7B8F-FE83-341C8C029BB0}"/>
              </a:ext>
            </a:extLst>
          </p:cNvPr>
          <p:cNvGrpSpPr/>
          <p:nvPr/>
        </p:nvGrpSpPr>
        <p:grpSpPr>
          <a:xfrm>
            <a:off x="437857" y="527605"/>
            <a:ext cx="7773987" cy="1055165"/>
            <a:chOff x="325903" y="1929003"/>
            <a:chExt cx="12347908" cy="1835314"/>
          </a:xfrm>
        </p:grpSpPr>
        <p:sp>
          <p:nvSpPr>
            <p:cNvPr id="9" name="TextBox 8">
              <a:extLst>
                <a:ext uri="{FF2B5EF4-FFF2-40B4-BE49-F238E27FC236}">
                  <a16:creationId xmlns:a16="http://schemas.microsoft.com/office/drawing/2014/main" id="{BFB18651-7682-C8D7-73BE-D54ED0F3477C}"/>
                </a:ext>
              </a:extLst>
            </p:cNvPr>
            <p:cNvSpPr txBox="1"/>
            <p:nvPr/>
          </p:nvSpPr>
          <p:spPr>
            <a:xfrm>
              <a:off x="3803773" y="1929003"/>
              <a:ext cx="8326827" cy="1338336"/>
            </a:xfrm>
            <a:prstGeom prst="rect">
              <a:avLst/>
            </a:prstGeom>
            <a:noFill/>
          </p:spPr>
          <p:txBody>
            <a:bodyPr wrap="square" rtlCol="0">
              <a:spAutoFit/>
            </a:bodyPr>
            <a:lstStyle/>
            <a:p>
              <a:r>
                <a:rPr lang="en-US" altLang="ko-KR" sz="4400" b="1">
                  <a:solidFill>
                    <a:schemeClr val="tx1">
                      <a:lumMod val="95000"/>
                      <a:lumOff val="5000"/>
                    </a:schemeClr>
                  </a:solidFill>
                  <a:cs typeface="Arial" panose="020B0604020202020204" pitchFamily="34" charset="0"/>
                </a:rPr>
                <a:t>Conclusions </a:t>
              </a:r>
              <a:endParaRPr lang="ko-KR" altLang="en-US" sz="4400" b="1" dirty="0">
                <a:solidFill>
                  <a:schemeClr val="tx1">
                    <a:lumMod val="95000"/>
                    <a:lumOff val="5000"/>
                  </a:schemeClr>
                </a:solidFill>
                <a:cs typeface="Arial" panose="020B0604020202020204" pitchFamily="34" charset="0"/>
              </a:endParaRPr>
            </a:p>
          </p:txBody>
        </p:sp>
        <p:cxnSp>
          <p:nvCxnSpPr>
            <p:cNvPr id="10" name="Straight Connector 9">
              <a:extLst>
                <a:ext uri="{FF2B5EF4-FFF2-40B4-BE49-F238E27FC236}">
                  <a16:creationId xmlns:a16="http://schemas.microsoft.com/office/drawing/2014/main" id="{2BD48D71-4EFF-8C0A-8B1D-81EE862C26E0}"/>
                </a:ext>
              </a:extLst>
            </p:cNvPr>
            <p:cNvCxnSpPr>
              <a:cxnSpLocks/>
            </p:cNvCxnSpPr>
            <p:nvPr/>
          </p:nvCxnSpPr>
          <p:spPr>
            <a:xfrm>
              <a:off x="325903" y="3764317"/>
              <a:ext cx="1234790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6">
            <a:extLst>
              <a:ext uri="{FF2B5EF4-FFF2-40B4-BE49-F238E27FC236}">
                <a16:creationId xmlns:a16="http://schemas.microsoft.com/office/drawing/2014/main" id="{AF117BA5-C3D8-83C9-773E-DEB83FA6A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874" y="352443"/>
            <a:ext cx="1343976" cy="1119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196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78D694-33EC-1AFB-D9F1-0E79A8A3BB59}"/>
              </a:ext>
            </a:extLst>
          </p:cNvPr>
          <p:cNvSpPr/>
          <p:nvPr/>
        </p:nvSpPr>
        <p:spPr>
          <a:xfrm>
            <a:off x="0" y="0"/>
            <a:ext cx="12192000" cy="6858000"/>
          </a:xfrm>
          <a:prstGeom prst="rect">
            <a:avLst/>
          </a:prstGeom>
          <a:solidFill>
            <a:srgbClr val="D3E171">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1030" name="Picture 6" descr="Download &quot;Serene Summer Escape&quot; | Wallpapers.com">
            <a:extLst>
              <a:ext uri="{FF2B5EF4-FFF2-40B4-BE49-F238E27FC236}">
                <a16:creationId xmlns:a16="http://schemas.microsoft.com/office/drawing/2014/main" id="{B3C24A35-C80E-0E57-0337-5531B67AE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7991474" y="231274"/>
            <a:ext cx="3982705" cy="6395453"/>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928D0093-DEBB-5C27-F700-FB90A066AF6C}"/>
              </a:ext>
            </a:extLst>
          </p:cNvPr>
          <p:cNvSpPr/>
          <p:nvPr/>
        </p:nvSpPr>
        <p:spPr>
          <a:xfrm rot="5400000">
            <a:off x="506750" y="527242"/>
            <a:ext cx="1055528" cy="1055528"/>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77881111-0AD6-472E-EFF5-9E047C8B5E0B}"/>
              </a:ext>
            </a:extLst>
          </p:cNvPr>
          <p:cNvGrpSpPr/>
          <p:nvPr/>
        </p:nvGrpSpPr>
        <p:grpSpPr>
          <a:xfrm>
            <a:off x="437858" y="670285"/>
            <a:ext cx="6939486" cy="1211691"/>
            <a:chOff x="325903" y="1656748"/>
            <a:chExt cx="12347908" cy="2107569"/>
          </a:xfrm>
        </p:grpSpPr>
        <p:sp>
          <p:nvSpPr>
            <p:cNvPr id="66" name="TextBox 65">
              <a:extLst>
                <a:ext uri="{FF2B5EF4-FFF2-40B4-BE49-F238E27FC236}">
                  <a16:creationId xmlns:a16="http://schemas.microsoft.com/office/drawing/2014/main" id="{B58ED90F-20A9-0601-67D1-D7D044280349}"/>
                </a:ext>
              </a:extLst>
            </p:cNvPr>
            <p:cNvSpPr txBox="1"/>
            <p:nvPr/>
          </p:nvSpPr>
          <p:spPr>
            <a:xfrm>
              <a:off x="3564058" y="1656748"/>
              <a:ext cx="8326827" cy="1338336"/>
            </a:xfrm>
            <a:prstGeom prst="rect">
              <a:avLst/>
            </a:prstGeom>
            <a:noFill/>
          </p:spPr>
          <p:txBody>
            <a:bodyPr wrap="square" rtlCol="0">
              <a:spAutoFit/>
            </a:bodyPr>
            <a:lstStyle/>
            <a:p>
              <a:r>
                <a:rPr lang="en-US" altLang="ko-KR" sz="4400" b="1">
                  <a:solidFill>
                    <a:schemeClr val="tx1">
                      <a:lumMod val="95000"/>
                      <a:lumOff val="5000"/>
                    </a:schemeClr>
                  </a:solidFill>
                  <a:cs typeface="Arial" panose="020B0604020202020204" pitchFamily="34" charset="0"/>
                </a:rPr>
                <a:t>Table Of </a:t>
              </a:r>
              <a:r>
                <a:rPr lang="en-US" altLang="ko-KR" sz="4400" b="1" dirty="0">
                  <a:solidFill>
                    <a:schemeClr val="tx1">
                      <a:lumMod val="95000"/>
                      <a:lumOff val="5000"/>
                    </a:schemeClr>
                  </a:solidFill>
                  <a:cs typeface="Arial" panose="020B0604020202020204" pitchFamily="34" charset="0"/>
                </a:rPr>
                <a:t>Contents </a:t>
              </a:r>
              <a:endParaRPr lang="ko-KR" altLang="en-US" sz="4400" b="1" dirty="0">
                <a:solidFill>
                  <a:schemeClr val="tx1">
                    <a:lumMod val="95000"/>
                    <a:lumOff val="5000"/>
                  </a:schemeClr>
                </a:solidFill>
                <a:cs typeface="Arial" panose="020B0604020202020204" pitchFamily="34" charset="0"/>
              </a:endParaRPr>
            </a:p>
          </p:txBody>
        </p:sp>
        <p:cxnSp>
          <p:nvCxnSpPr>
            <p:cNvPr id="68" name="Straight Connector 67">
              <a:extLst>
                <a:ext uri="{FF2B5EF4-FFF2-40B4-BE49-F238E27FC236}">
                  <a16:creationId xmlns:a16="http://schemas.microsoft.com/office/drawing/2014/main" id="{0BBE9422-91A4-EBDF-B592-78AC8960D17E}"/>
                </a:ext>
              </a:extLst>
            </p:cNvPr>
            <p:cNvCxnSpPr>
              <a:cxnSpLocks/>
            </p:cNvCxnSpPr>
            <p:nvPr/>
          </p:nvCxnSpPr>
          <p:spPr>
            <a:xfrm>
              <a:off x="325903" y="3764317"/>
              <a:ext cx="1234790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0E8E7FD7-366E-2E16-FBB2-65529F34451B}"/>
              </a:ext>
            </a:extLst>
          </p:cNvPr>
          <p:cNvGrpSpPr/>
          <p:nvPr/>
        </p:nvGrpSpPr>
        <p:grpSpPr>
          <a:xfrm>
            <a:off x="437858" y="2303850"/>
            <a:ext cx="5282086" cy="4062251"/>
            <a:chOff x="5602981" y="138488"/>
            <a:chExt cx="5803926" cy="4336763"/>
          </a:xfrm>
        </p:grpSpPr>
        <p:grpSp>
          <p:nvGrpSpPr>
            <p:cNvPr id="3" name="Group 2">
              <a:extLst>
                <a:ext uri="{FF2B5EF4-FFF2-40B4-BE49-F238E27FC236}">
                  <a16:creationId xmlns:a16="http://schemas.microsoft.com/office/drawing/2014/main" id="{1F353EE9-4B11-92C6-4035-3C4911A9E8FD}"/>
                </a:ext>
              </a:extLst>
            </p:cNvPr>
            <p:cNvGrpSpPr/>
            <p:nvPr/>
          </p:nvGrpSpPr>
          <p:grpSpPr>
            <a:xfrm>
              <a:off x="5602981" y="138488"/>
              <a:ext cx="5416000" cy="580225"/>
              <a:chOff x="5602981" y="138488"/>
              <a:chExt cx="5416000" cy="580225"/>
            </a:xfrm>
          </p:grpSpPr>
          <p:grpSp>
            <p:nvGrpSpPr>
              <p:cNvPr id="112" name="Group 111">
                <a:extLst>
                  <a:ext uri="{FF2B5EF4-FFF2-40B4-BE49-F238E27FC236}">
                    <a16:creationId xmlns:a16="http://schemas.microsoft.com/office/drawing/2014/main" id="{A0CEC7DB-7186-40E2-D6D7-4A42C41015CC}"/>
                  </a:ext>
                </a:extLst>
              </p:cNvPr>
              <p:cNvGrpSpPr/>
              <p:nvPr/>
            </p:nvGrpSpPr>
            <p:grpSpPr>
              <a:xfrm>
                <a:off x="5602981" y="138488"/>
                <a:ext cx="542605" cy="580225"/>
                <a:chOff x="5602981" y="138488"/>
                <a:chExt cx="542605" cy="580225"/>
              </a:xfrm>
            </p:grpSpPr>
            <p:sp>
              <p:nvSpPr>
                <p:cNvPr id="114" name="Oval 113">
                  <a:extLst>
                    <a:ext uri="{FF2B5EF4-FFF2-40B4-BE49-F238E27FC236}">
                      <a16:creationId xmlns:a16="http://schemas.microsoft.com/office/drawing/2014/main" id="{6725EA57-9CCF-DD6D-D13A-3A9D1E7C1ACB}"/>
                    </a:ext>
                  </a:extLst>
                </p:cNvPr>
                <p:cNvSpPr/>
                <p:nvPr/>
              </p:nvSpPr>
              <p:spPr>
                <a:xfrm>
                  <a:off x="5602981" y="176109"/>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5" name="Oval 114">
                  <a:extLst>
                    <a:ext uri="{FF2B5EF4-FFF2-40B4-BE49-F238E27FC236}">
                      <a16:creationId xmlns:a16="http://schemas.microsoft.com/office/drawing/2014/main" id="{169CB7F1-8C8D-E8AB-B94B-500022F89A00}"/>
                    </a:ext>
                  </a:extLst>
                </p:cNvPr>
                <p:cNvSpPr/>
                <p:nvPr/>
              </p:nvSpPr>
              <p:spPr>
                <a:xfrm>
                  <a:off x="5678679" y="231274"/>
                  <a:ext cx="391209" cy="391208"/>
                </a:xfrm>
                <a:prstGeom prst="ellipse">
                  <a:avLst/>
                </a:prstGeom>
                <a:solidFill>
                  <a:schemeClr val="accent4">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6" name="TextBox 115">
                  <a:extLst>
                    <a:ext uri="{FF2B5EF4-FFF2-40B4-BE49-F238E27FC236}">
                      <a16:creationId xmlns:a16="http://schemas.microsoft.com/office/drawing/2014/main" id="{61CCB722-E2FC-3DE1-E3EB-B71E34737CD8}"/>
                    </a:ext>
                  </a:extLst>
                </p:cNvPr>
                <p:cNvSpPr txBox="1"/>
                <p:nvPr/>
              </p:nvSpPr>
              <p:spPr>
                <a:xfrm>
                  <a:off x="5681238" y="138488"/>
                  <a:ext cx="370241" cy="492863"/>
                </a:xfrm>
                <a:prstGeom prst="rect">
                  <a:avLst/>
                </a:prstGeom>
                <a:noFill/>
              </p:spPr>
              <p:txBody>
                <a:bodyPr wrap="none" rtlCol="0" anchor="ctr">
                  <a:spAutoFit/>
                </a:bodyPr>
                <a:lstStyle/>
                <a:p>
                  <a:pPr algn="ctr"/>
                  <a:r>
                    <a:rPr lang="en-US" sz="2400" b="1"/>
                    <a:t>1</a:t>
                  </a:r>
                  <a:endParaRPr lang="en-IN" sz="2400" dirty="0"/>
                </a:p>
              </p:txBody>
            </p:sp>
          </p:grpSp>
          <p:sp>
            <p:nvSpPr>
              <p:cNvPr id="113" name="TextBox 112">
                <a:extLst>
                  <a:ext uri="{FF2B5EF4-FFF2-40B4-BE49-F238E27FC236}">
                    <a16:creationId xmlns:a16="http://schemas.microsoft.com/office/drawing/2014/main" id="{84D82074-E472-40D2-7BAC-ED7B80BA7276}"/>
                  </a:ext>
                </a:extLst>
              </p:cNvPr>
              <p:cNvSpPr txBox="1"/>
              <p:nvPr/>
            </p:nvSpPr>
            <p:spPr>
              <a:xfrm>
                <a:off x="6315721" y="239592"/>
                <a:ext cx="4703260" cy="374575"/>
              </a:xfrm>
              <a:prstGeom prst="rect">
                <a:avLst/>
              </a:prstGeom>
              <a:noFill/>
            </p:spPr>
            <p:txBody>
              <a:bodyPr wrap="square" lIns="0" tIns="0" rIns="0" bIns="0" rtlCol="0" anchor="ctr">
                <a:spAutoFit/>
              </a:bodyPr>
              <a:lstStyle/>
              <a:p>
                <a:pPr defTabSz="1219170">
                  <a:spcBef>
                    <a:spcPct val="20000"/>
                  </a:spcBef>
                  <a:defRPr/>
                </a:pPr>
                <a:r>
                  <a:rPr lang="en-US" b="1"/>
                  <a:t>Dataset overview</a:t>
                </a:r>
                <a:endParaRPr lang="en-US" b="1" dirty="0"/>
              </a:p>
              <a:p>
                <a:pPr defTabSz="1219170">
                  <a:spcBef>
                    <a:spcPct val="20000"/>
                  </a:spcBef>
                  <a:defRPr/>
                </a:pPr>
                <a:endParaRPr lang="en-US" sz="400" b="1" dirty="0"/>
              </a:p>
            </p:txBody>
          </p:sp>
        </p:grpSp>
        <p:grpSp>
          <p:nvGrpSpPr>
            <p:cNvPr id="4" name="Group 3">
              <a:extLst>
                <a:ext uri="{FF2B5EF4-FFF2-40B4-BE49-F238E27FC236}">
                  <a16:creationId xmlns:a16="http://schemas.microsoft.com/office/drawing/2014/main" id="{2FFD24C8-09B4-3D90-6A6C-E57F0A38723E}"/>
                </a:ext>
              </a:extLst>
            </p:cNvPr>
            <p:cNvGrpSpPr/>
            <p:nvPr/>
          </p:nvGrpSpPr>
          <p:grpSpPr>
            <a:xfrm>
              <a:off x="5602981" y="812692"/>
              <a:ext cx="5416000" cy="729436"/>
              <a:chOff x="5602981" y="812692"/>
              <a:chExt cx="5416000" cy="729436"/>
            </a:xfrm>
          </p:grpSpPr>
          <p:grpSp>
            <p:nvGrpSpPr>
              <p:cNvPr id="107" name="Group 106">
                <a:extLst>
                  <a:ext uri="{FF2B5EF4-FFF2-40B4-BE49-F238E27FC236}">
                    <a16:creationId xmlns:a16="http://schemas.microsoft.com/office/drawing/2014/main" id="{781F10C0-1D7E-BF45-C546-9239A3CFFD93}"/>
                  </a:ext>
                </a:extLst>
              </p:cNvPr>
              <p:cNvGrpSpPr/>
              <p:nvPr/>
            </p:nvGrpSpPr>
            <p:grpSpPr>
              <a:xfrm>
                <a:off x="5602981" y="892157"/>
                <a:ext cx="542605" cy="556554"/>
                <a:chOff x="5602981" y="892157"/>
                <a:chExt cx="542605" cy="556554"/>
              </a:xfrm>
            </p:grpSpPr>
            <p:sp>
              <p:nvSpPr>
                <p:cNvPr id="109" name="Oval 108">
                  <a:extLst>
                    <a:ext uri="{FF2B5EF4-FFF2-40B4-BE49-F238E27FC236}">
                      <a16:creationId xmlns:a16="http://schemas.microsoft.com/office/drawing/2014/main" id="{78A257A2-E60B-940C-EC1D-7B6751EE94C9}"/>
                    </a:ext>
                  </a:extLst>
                </p:cNvPr>
                <p:cNvSpPr/>
                <p:nvPr/>
              </p:nvSpPr>
              <p:spPr>
                <a:xfrm>
                  <a:off x="5602981" y="906107"/>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0" name="Oval 109">
                  <a:extLst>
                    <a:ext uri="{FF2B5EF4-FFF2-40B4-BE49-F238E27FC236}">
                      <a16:creationId xmlns:a16="http://schemas.microsoft.com/office/drawing/2014/main" id="{CA5CAD04-7C31-93D5-8052-1F9BC9805535}"/>
                    </a:ext>
                  </a:extLst>
                </p:cNvPr>
                <p:cNvSpPr/>
                <p:nvPr/>
              </p:nvSpPr>
              <p:spPr>
                <a:xfrm>
                  <a:off x="5678679" y="981805"/>
                  <a:ext cx="391209" cy="391208"/>
                </a:xfrm>
                <a:prstGeom prst="ellipse">
                  <a:avLst/>
                </a:prstGeom>
                <a:solidFill>
                  <a:schemeClr val="accent3">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1" name="TextBox 110">
                  <a:extLst>
                    <a:ext uri="{FF2B5EF4-FFF2-40B4-BE49-F238E27FC236}">
                      <a16:creationId xmlns:a16="http://schemas.microsoft.com/office/drawing/2014/main" id="{E5539E95-DB96-3FC6-D961-A3C342739174}"/>
                    </a:ext>
                  </a:extLst>
                </p:cNvPr>
                <p:cNvSpPr txBox="1"/>
                <p:nvPr/>
              </p:nvSpPr>
              <p:spPr>
                <a:xfrm>
                  <a:off x="5689163" y="892157"/>
                  <a:ext cx="372002" cy="492861"/>
                </a:xfrm>
                <a:prstGeom prst="rect">
                  <a:avLst/>
                </a:prstGeom>
                <a:noFill/>
              </p:spPr>
              <p:txBody>
                <a:bodyPr wrap="none" rtlCol="0" anchor="ctr">
                  <a:spAutoFit/>
                </a:bodyPr>
                <a:lstStyle/>
                <a:p>
                  <a:pPr algn="ctr"/>
                  <a:r>
                    <a:rPr lang="en-US" sz="2400" b="1"/>
                    <a:t>2</a:t>
                  </a:r>
                  <a:endParaRPr lang="en-IN" sz="2400" dirty="0"/>
                </a:p>
              </p:txBody>
            </p:sp>
          </p:grpSp>
          <p:sp>
            <p:nvSpPr>
              <p:cNvPr id="108" name="TextBox 107">
                <a:extLst>
                  <a:ext uri="{FF2B5EF4-FFF2-40B4-BE49-F238E27FC236}">
                    <a16:creationId xmlns:a16="http://schemas.microsoft.com/office/drawing/2014/main" id="{F46201BD-6BDF-DC8C-96D0-AA9BD404A9CA}"/>
                  </a:ext>
                </a:extLst>
              </p:cNvPr>
              <p:cNvSpPr txBox="1"/>
              <p:nvPr/>
            </p:nvSpPr>
            <p:spPr>
              <a:xfrm>
                <a:off x="6315721" y="812692"/>
                <a:ext cx="4703260" cy="729436"/>
              </a:xfrm>
              <a:prstGeom prst="rect">
                <a:avLst/>
              </a:prstGeom>
              <a:noFill/>
            </p:spPr>
            <p:txBody>
              <a:bodyPr wrap="square" lIns="0" tIns="0" rIns="0" bIns="0" rtlCol="0" anchor="ctr">
                <a:spAutoFit/>
              </a:bodyPr>
              <a:lstStyle/>
              <a:p>
                <a:pPr defTabSz="1219170">
                  <a:spcBef>
                    <a:spcPct val="20000"/>
                  </a:spcBef>
                  <a:defRPr/>
                </a:pPr>
                <a:r>
                  <a:rPr lang="en-US" b="1"/>
                  <a:t>Generated variables</a:t>
                </a:r>
              </a:p>
              <a:p>
                <a:pPr defTabSz="1219170">
                  <a:spcBef>
                    <a:spcPct val="20000"/>
                  </a:spcBef>
                  <a:defRPr/>
                </a:pPr>
                <a:r>
                  <a:rPr lang="en-US" b="1"/>
                  <a:t>&amp; dataset modifications</a:t>
                </a:r>
                <a:endParaRPr lang="en-US" b="1" dirty="0"/>
              </a:p>
              <a:p>
                <a:pPr defTabSz="1219170">
                  <a:spcBef>
                    <a:spcPct val="20000"/>
                  </a:spcBef>
                  <a:defRPr/>
                </a:pPr>
                <a:endParaRPr lang="en-US" sz="400" b="1" dirty="0"/>
              </a:p>
            </p:txBody>
          </p:sp>
        </p:grpSp>
        <p:grpSp>
          <p:nvGrpSpPr>
            <p:cNvPr id="5" name="Group 4">
              <a:extLst>
                <a:ext uri="{FF2B5EF4-FFF2-40B4-BE49-F238E27FC236}">
                  <a16:creationId xmlns:a16="http://schemas.microsoft.com/office/drawing/2014/main" id="{997D204C-18F0-BF9D-CCB7-982F73B0A2BC}"/>
                </a:ext>
              </a:extLst>
            </p:cNvPr>
            <p:cNvGrpSpPr/>
            <p:nvPr/>
          </p:nvGrpSpPr>
          <p:grpSpPr>
            <a:xfrm>
              <a:off x="5602981" y="1656638"/>
              <a:ext cx="5803926" cy="542604"/>
              <a:chOff x="5602981" y="1656638"/>
              <a:chExt cx="5803926" cy="542604"/>
            </a:xfrm>
          </p:grpSpPr>
          <p:grpSp>
            <p:nvGrpSpPr>
              <p:cNvPr id="102" name="Group 101">
                <a:extLst>
                  <a:ext uri="{FF2B5EF4-FFF2-40B4-BE49-F238E27FC236}">
                    <a16:creationId xmlns:a16="http://schemas.microsoft.com/office/drawing/2014/main" id="{26F3FE85-8F96-29FD-E6B7-6B1E8E59DCD2}"/>
                  </a:ext>
                </a:extLst>
              </p:cNvPr>
              <p:cNvGrpSpPr/>
              <p:nvPr/>
            </p:nvGrpSpPr>
            <p:grpSpPr>
              <a:xfrm>
                <a:off x="5602981" y="1656638"/>
                <a:ext cx="542605" cy="542604"/>
                <a:chOff x="5602981" y="1656638"/>
                <a:chExt cx="542605" cy="542604"/>
              </a:xfrm>
            </p:grpSpPr>
            <p:sp>
              <p:nvSpPr>
                <p:cNvPr id="104" name="Oval 103">
                  <a:extLst>
                    <a:ext uri="{FF2B5EF4-FFF2-40B4-BE49-F238E27FC236}">
                      <a16:creationId xmlns:a16="http://schemas.microsoft.com/office/drawing/2014/main" id="{6BC4396C-B11A-E156-7860-10B48526CCF8}"/>
                    </a:ext>
                  </a:extLst>
                </p:cNvPr>
                <p:cNvSpPr/>
                <p:nvPr/>
              </p:nvSpPr>
              <p:spPr>
                <a:xfrm>
                  <a:off x="5602981" y="1656638"/>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5" name="Oval 104">
                  <a:extLst>
                    <a:ext uri="{FF2B5EF4-FFF2-40B4-BE49-F238E27FC236}">
                      <a16:creationId xmlns:a16="http://schemas.microsoft.com/office/drawing/2014/main" id="{3D99BA0B-551B-C31B-B164-EA2F5F316450}"/>
                    </a:ext>
                  </a:extLst>
                </p:cNvPr>
                <p:cNvSpPr/>
                <p:nvPr/>
              </p:nvSpPr>
              <p:spPr>
                <a:xfrm>
                  <a:off x="5678680" y="1732336"/>
                  <a:ext cx="391209" cy="391208"/>
                </a:xfrm>
                <a:prstGeom prst="ellipse">
                  <a:avLst/>
                </a:prstGeom>
                <a:solidFill>
                  <a:schemeClr val="accent2">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6" name="TextBox 105">
                  <a:extLst>
                    <a:ext uri="{FF2B5EF4-FFF2-40B4-BE49-F238E27FC236}">
                      <a16:creationId xmlns:a16="http://schemas.microsoft.com/office/drawing/2014/main" id="{CD1F0B6C-C2A7-036A-3B6C-6D39AB2BE499}"/>
                    </a:ext>
                  </a:extLst>
                </p:cNvPr>
                <p:cNvSpPr txBox="1"/>
                <p:nvPr/>
              </p:nvSpPr>
              <p:spPr>
                <a:xfrm>
                  <a:off x="5711180" y="1685215"/>
                  <a:ext cx="326205" cy="394290"/>
                </a:xfrm>
                <a:prstGeom prst="rect">
                  <a:avLst/>
                </a:prstGeom>
                <a:noFill/>
              </p:spPr>
              <p:txBody>
                <a:bodyPr wrap="none" rtlCol="0" anchor="ctr">
                  <a:spAutoFit/>
                </a:bodyPr>
                <a:lstStyle/>
                <a:p>
                  <a:pPr algn="ctr"/>
                  <a:r>
                    <a:rPr lang="en-US" b="1"/>
                    <a:t>3</a:t>
                  </a:r>
                  <a:endParaRPr lang="en-IN" dirty="0"/>
                </a:p>
              </p:txBody>
            </p:sp>
          </p:grpSp>
          <p:sp>
            <p:nvSpPr>
              <p:cNvPr id="103" name="TextBox 102">
                <a:extLst>
                  <a:ext uri="{FF2B5EF4-FFF2-40B4-BE49-F238E27FC236}">
                    <a16:creationId xmlns:a16="http://schemas.microsoft.com/office/drawing/2014/main" id="{A4BFAE98-0FC2-A199-D7E0-C1B03E02E544}"/>
                  </a:ext>
                </a:extLst>
              </p:cNvPr>
              <p:cNvSpPr txBox="1"/>
              <p:nvPr/>
            </p:nvSpPr>
            <p:spPr>
              <a:xfrm>
                <a:off x="6315721" y="1740653"/>
                <a:ext cx="5091186" cy="374575"/>
              </a:xfrm>
              <a:prstGeom prst="rect">
                <a:avLst/>
              </a:prstGeom>
              <a:noFill/>
            </p:spPr>
            <p:txBody>
              <a:bodyPr wrap="square" lIns="0" tIns="0" rIns="0" bIns="0" rtlCol="0" anchor="ctr">
                <a:spAutoFit/>
              </a:bodyPr>
              <a:lstStyle/>
              <a:p>
                <a:pPr defTabSz="1219170">
                  <a:spcBef>
                    <a:spcPct val="20000"/>
                  </a:spcBef>
                  <a:defRPr/>
                </a:pPr>
                <a:r>
                  <a:rPr lang="en-US" b="1"/>
                  <a:t>General statistics</a:t>
                </a:r>
              </a:p>
              <a:p>
                <a:pPr defTabSz="1219170">
                  <a:spcBef>
                    <a:spcPct val="20000"/>
                  </a:spcBef>
                  <a:defRPr/>
                </a:pPr>
                <a:endParaRPr lang="en-US" sz="400" b="1" dirty="0"/>
              </a:p>
            </p:txBody>
          </p:sp>
        </p:grpSp>
        <p:grpSp>
          <p:nvGrpSpPr>
            <p:cNvPr id="62" name="Group 61">
              <a:extLst>
                <a:ext uri="{FF2B5EF4-FFF2-40B4-BE49-F238E27FC236}">
                  <a16:creationId xmlns:a16="http://schemas.microsoft.com/office/drawing/2014/main" id="{ED9677F8-F772-72A3-1447-EA975308D6C7}"/>
                </a:ext>
              </a:extLst>
            </p:cNvPr>
            <p:cNvGrpSpPr/>
            <p:nvPr/>
          </p:nvGrpSpPr>
          <p:grpSpPr>
            <a:xfrm>
              <a:off x="5602981" y="2343325"/>
              <a:ext cx="5416005" cy="670293"/>
              <a:chOff x="5602981" y="2343325"/>
              <a:chExt cx="5416005" cy="670293"/>
            </a:xfrm>
          </p:grpSpPr>
          <p:grpSp>
            <p:nvGrpSpPr>
              <p:cNvPr id="97" name="Group 96">
                <a:extLst>
                  <a:ext uri="{FF2B5EF4-FFF2-40B4-BE49-F238E27FC236}">
                    <a16:creationId xmlns:a16="http://schemas.microsoft.com/office/drawing/2014/main" id="{2206C7C8-D0DA-260B-82E1-0CF8A11D9BE2}"/>
                  </a:ext>
                </a:extLst>
              </p:cNvPr>
              <p:cNvGrpSpPr/>
              <p:nvPr/>
            </p:nvGrpSpPr>
            <p:grpSpPr>
              <a:xfrm>
                <a:off x="5602981" y="2407169"/>
                <a:ext cx="542605" cy="542604"/>
                <a:chOff x="5602981" y="2407169"/>
                <a:chExt cx="542605" cy="542604"/>
              </a:xfrm>
            </p:grpSpPr>
            <p:sp>
              <p:nvSpPr>
                <p:cNvPr id="99" name="Oval 98">
                  <a:extLst>
                    <a:ext uri="{FF2B5EF4-FFF2-40B4-BE49-F238E27FC236}">
                      <a16:creationId xmlns:a16="http://schemas.microsoft.com/office/drawing/2014/main" id="{7BBD4FF3-E99F-8231-FFA2-98AE8BE07F8D}"/>
                    </a:ext>
                  </a:extLst>
                </p:cNvPr>
                <p:cNvSpPr/>
                <p:nvPr/>
              </p:nvSpPr>
              <p:spPr>
                <a:xfrm>
                  <a:off x="5602981" y="2407169"/>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0" name="Oval 99">
                  <a:extLst>
                    <a:ext uri="{FF2B5EF4-FFF2-40B4-BE49-F238E27FC236}">
                      <a16:creationId xmlns:a16="http://schemas.microsoft.com/office/drawing/2014/main" id="{7C1DE028-CB18-3297-3C0A-613549798D2B}"/>
                    </a:ext>
                  </a:extLst>
                </p:cNvPr>
                <p:cNvSpPr/>
                <p:nvPr/>
              </p:nvSpPr>
              <p:spPr>
                <a:xfrm>
                  <a:off x="5678679" y="2482867"/>
                  <a:ext cx="391209" cy="391208"/>
                </a:xfrm>
                <a:prstGeom prst="ellipse">
                  <a:avLst/>
                </a:prstGeom>
                <a:solidFill>
                  <a:schemeClr val="accent4">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1" name="TextBox 100">
                  <a:extLst>
                    <a:ext uri="{FF2B5EF4-FFF2-40B4-BE49-F238E27FC236}">
                      <a16:creationId xmlns:a16="http://schemas.microsoft.com/office/drawing/2014/main" id="{7B7D8F5B-7750-82FF-2A7D-8D6AF55CE712}"/>
                    </a:ext>
                  </a:extLst>
                </p:cNvPr>
                <p:cNvSpPr txBox="1"/>
                <p:nvPr/>
              </p:nvSpPr>
              <p:spPr>
                <a:xfrm>
                  <a:off x="5696737" y="2423241"/>
                  <a:ext cx="336774" cy="394290"/>
                </a:xfrm>
                <a:prstGeom prst="rect">
                  <a:avLst/>
                </a:prstGeom>
                <a:noFill/>
              </p:spPr>
              <p:txBody>
                <a:bodyPr wrap="none" rtlCol="0" anchor="ctr">
                  <a:spAutoFit/>
                </a:bodyPr>
                <a:lstStyle/>
                <a:p>
                  <a:pPr algn="ctr"/>
                  <a:r>
                    <a:rPr lang="en-US" b="1">
                      <a:latin typeface="+mj-lt"/>
                    </a:rPr>
                    <a:t>4</a:t>
                  </a:r>
                  <a:endParaRPr lang="en-IN" dirty="0">
                    <a:latin typeface="+mj-lt"/>
                  </a:endParaRPr>
                </a:p>
              </p:txBody>
            </p:sp>
          </p:grpSp>
          <p:sp>
            <p:nvSpPr>
              <p:cNvPr id="98" name="TextBox 97">
                <a:extLst>
                  <a:ext uri="{FF2B5EF4-FFF2-40B4-BE49-F238E27FC236}">
                    <a16:creationId xmlns:a16="http://schemas.microsoft.com/office/drawing/2014/main" id="{2F1A98E2-DE7A-A38A-34D5-B030DD692EC1}"/>
                  </a:ext>
                </a:extLst>
              </p:cNvPr>
              <p:cNvSpPr txBox="1"/>
              <p:nvPr/>
            </p:nvSpPr>
            <p:spPr>
              <a:xfrm>
                <a:off x="6315720" y="2343325"/>
                <a:ext cx="4703266" cy="670293"/>
              </a:xfrm>
              <a:prstGeom prst="rect">
                <a:avLst/>
              </a:prstGeom>
              <a:noFill/>
            </p:spPr>
            <p:txBody>
              <a:bodyPr wrap="square" lIns="0" tIns="0" rIns="0" bIns="0" rtlCol="0" anchor="ctr">
                <a:spAutoFit/>
              </a:bodyPr>
              <a:lstStyle/>
              <a:p>
                <a:pPr defTabSz="1219170">
                  <a:spcBef>
                    <a:spcPct val="20000"/>
                  </a:spcBef>
                  <a:defRPr/>
                </a:pPr>
                <a:r>
                  <a:rPr lang="en-US" b="1"/>
                  <a:t>Product’s color and </a:t>
                </a:r>
                <a:br>
                  <a:rPr lang="en-US" b="1"/>
                </a:br>
                <a:r>
                  <a:rPr lang="en-US" b="1"/>
                  <a:t>size analysis</a:t>
                </a:r>
              </a:p>
              <a:p>
                <a:pPr defTabSz="1219170">
                  <a:spcBef>
                    <a:spcPct val="20000"/>
                  </a:spcBef>
                  <a:defRPr/>
                </a:pPr>
                <a:endParaRPr lang="en-US" sz="400" b="1" dirty="0"/>
              </a:p>
            </p:txBody>
          </p:sp>
        </p:grpSp>
        <p:grpSp>
          <p:nvGrpSpPr>
            <p:cNvPr id="63" name="Group 62">
              <a:extLst>
                <a:ext uri="{FF2B5EF4-FFF2-40B4-BE49-F238E27FC236}">
                  <a16:creationId xmlns:a16="http://schemas.microsoft.com/office/drawing/2014/main" id="{18EFDB5C-E708-4BF1-5818-AA74757090DE}"/>
                </a:ext>
              </a:extLst>
            </p:cNvPr>
            <p:cNvGrpSpPr/>
            <p:nvPr/>
          </p:nvGrpSpPr>
          <p:grpSpPr>
            <a:xfrm>
              <a:off x="5602981" y="3064286"/>
              <a:ext cx="5415999" cy="729436"/>
              <a:chOff x="5602981" y="3064286"/>
              <a:chExt cx="5415999" cy="729436"/>
            </a:xfrm>
          </p:grpSpPr>
          <p:grpSp>
            <p:nvGrpSpPr>
              <p:cNvPr id="92" name="Group 91">
                <a:extLst>
                  <a:ext uri="{FF2B5EF4-FFF2-40B4-BE49-F238E27FC236}">
                    <a16:creationId xmlns:a16="http://schemas.microsoft.com/office/drawing/2014/main" id="{DF522378-CFB5-091C-EFF5-4BD809A5FAB9}"/>
                  </a:ext>
                </a:extLst>
              </p:cNvPr>
              <p:cNvGrpSpPr/>
              <p:nvPr/>
            </p:nvGrpSpPr>
            <p:grpSpPr>
              <a:xfrm>
                <a:off x="5602981" y="3157700"/>
                <a:ext cx="542605" cy="542604"/>
                <a:chOff x="5602981" y="3157700"/>
                <a:chExt cx="542605" cy="542604"/>
              </a:xfrm>
            </p:grpSpPr>
            <p:sp>
              <p:nvSpPr>
                <p:cNvPr id="94" name="Oval 93">
                  <a:extLst>
                    <a:ext uri="{FF2B5EF4-FFF2-40B4-BE49-F238E27FC236}">
                      <a16:creationId xmlns:a16="http://schemas.microsoft.com/office/drawing/2014/main" id="{662FFE41-DABD-B42B-38B5-66ABD5E786A4}"/>
                    </a:ext>
                  </a:extLst>
                </p:cNvPr>
                <p:cNvSpPr/>
                <p:nvPr/>
              </p:nvSpPr>
              <p:spPr>
                <a:xfrm>
                  <a:off x="5602981" y="3157700"/>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5" name="Oval 94">
                  <a:extLst>
                    <a:ext uri="{FF2B5EF4-FFF2-40B4-BE49-F238E27FC236}">
                      <a16:creationId xmlns:a16="http://schemas.microsoft.com/office/drawing/2014/main" id="{74E953BE-38E7-BF74-BC9D-71CF016594A3}"/>
                    </a:ext>
                  </a:extLst>
                </p:cNvPr>
                <p:cNvSpPr/>
                <p:nvPr/>
              </p:nvSpPr>
              <p:spPr>
                <a:xfrm>
                  <a:off x="5678679" y="3233398"/>
                  <a:ext cx="391209" cy="391208"/>
                </a:xfrm>
                <a:prstGeom prst="ellipse">
                  <a:avLst/>
                </a:prstGeom>
                <a:solidFill>
                  <a:schemeClr val="accent3">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6" name="TextBox 95">
                  <a:extLst>
                    <a:ext uri="{FF2B5EF4-FFF2-40B4-BE49-F238E27FC236}">
                      <a16:creationId xmlns:a16="http://schemas.microsoft.com/office/drawing/2014/main" id="{EA87C022-5DE4-FB3E-8D50-6C53EF3D7453}"/>
                    </a:ext>
                  </a:extLst>
                </p:cNvPr>
                <p:cNvSpPr txBox="1"/>
                <p:nvPr/>
              </p:nvSpPr>
              <p:spPr>
                <a:xfrm>
                  <a:off x="5711180" y="3195362"/>
                  <a:ext cx="326205" cy="394290"/>
                </a:xfrm>
                <a:prstGeom prst="rect">
                  <a:avLst/>
                </a:prstGeom>
                <a:noFill/>
              </p:spPr>
              <p:txBody>
                <a:bodyPr wrap="none" rtlCol="0" anchor="ctr">
                  <a:spAutoFit/>
                </a:bodyPr>
                <a:lstStyle/>
                <a:p>
                  <a:pPr algn="ctr"/>
                  <a:r>
                    <a:rPr lang="en-US" b="1"/>
                    <a:t>5</a:t>
                  </a:r>
                  <a:endParaRPr lang="en-IN" dirty="0"/>
                </a:p>
              </p:txBody>
            </p:sp>
          </p:grpSp>
          <p:sp>
            <p:nvSpPr>
              <p:cNvPr id="93" name="TextBox 92">
                <a:extLst>
                  <a:ext uri="{FF2B5EF4-FFF2-40B4-BE49-F238E27FC236}">
                    <a16:creationId xmlns:a16="http://schemas.microsoft.com/office/drawing/2014/main" id="{229817B1-8B2E-9946-36BD-9F9773D9051E}"/>
                  </a:ext>
                </a:extLst>
              </p:cNvPr>
              <p:cNvSpPr txBox="1"/>
              <p:nvPr/>
            </p:nvSpPr>
            <p:spPr>
              <a:xfrm>
                <a:off x="6315721" y="3064286"/>
                <a:ext cx="4703259" cy="729436"/>
              </a:xfrm>
              <a:prstGeom prst="rect">
                <a:avLst/>
              </a:prstGeom>
              <a:noFill/>
            </p:spPr>
            <p:txBody>
              <a:bodyPr wrap="square" lIns="0" tIns="0" rIns="0" bIns="0" rtlCol="0" anchor="ctr">
                <a:spAutoFit/>
              </a:bodyPr>
              <a:lstStyle/>
              <a:p>
                <a:pPr defTabSz="1219170">
                  <a:spcBef>
                    <a:spcPct val="20000"/>
                  </a:spcBef>
                  <a:defRPr/>
                </a:pPr>
                <a:r>
                  <a:rPr lang="en-US" b="1"/>
                  <a:t>Top performing tags in </a:t>
                </a:r>
              </a:p>
              <a:p>
                <a:pPr defTabSz="1219170">
                  <a:spcBef>
                    <a:spcPct val="20000"/>
                  </a:spcBef>
                  <a:defRPr/>
                </a:pPr>
                <a:r>
                  <a:rPr lang="en-US" b="1"/>
                  <a:t>sales and units sold</a:t>
                </a:r>
              </a:p>
              <a:p>
                <a:pPr defTabSz="1219170">
                  <a:spcBef>
                    <a:spcPct val="20000"/>
                  </a:spcBef>
                  <a:defRPr/>
                </a:pPr>
                <a:endParaRPr lang="en-US" sz="400" b="1" dirty="0"/>
              </a:p>
            </p:txBody>
          </p:sp>
        </p:grpSp>
        <p:grpSp>
          <p:nvGrpSpPr>
            <p:cNvPr id="65" name="Group 64">
              <a:extLst>
                <a:ext uri="{FF2B5EF4-FFF2-40B4-BE49-F238E27FC236}">
                  <a16:creationId xmlns:a16="http://schemas.microsoft.com/office/drawing/2014/main" id="{56BA6E81-3C21-4F9E-EDCC-02B1FD676EE6}"/>
                </a:ext>
              </a:extLst>
            </p:cNvPr>
            <p:cNvGrpSpPr/>
            <p:nvPr/>
          </p:nvGrpSpPr>
          <p:grpSpPr>
            <a:xfrm>
              <a:off x="5602981" y="3883816"/>
              <a:ext cx="5415996" cy="591435"/>
              <a:chOff x="5602981" y="3883816"/>
              <a:chExt cx="5415996" cy="591435"/>
            </a:xfrm>
          </p:grpSpPr>
          <p:grpSp>
            <p:nvGrpSpPr>
              <p:cNvPr id="87" name="Group 86">
                <a:extLst>
                  <a:ext uri="{FF2B5EF4-FFF2-40B4-BE49-F238E27FC236}">
                    <a16:creationId xmlns:a16="http://schemas.microsoft.com/office/drawing/2014/main" id="{9B54E8A9-5147-D80E-69CC-EF92D25DA298}"/>
                  </a:ext>
                </a:extLst>
              </p:cNvPr>
              <p:cNvGrpSpPr/>
              <p:nvPr/>
            </p:nvGrpSpPr>
            <p:grpSpPr>
              <a:xfrm>
                <a:off x="5602981" y="3908231"/>
                <a:ext cx="542605" cy="542604"/>
                <a:chOff x="5602981" y="3908231"/>
                <a:chExt cx="542605" cy="542604"/>
              </a:xfrm>
            </p:grpSpPr>
            <p:sp>
              <p:nvSpPr>
                <p:cNvPr id="89" name="Oval 88">
                  <a:extLst>
                    <a:ext uri="{FF2B5EF4-FFF2-40B4-BE49-F238E27FC236}">
                      <a16:creationId xmlns:a16="http://schemas.microsoft.com/office/drawing/2014/main" id="{A9B2846B-068C-E6CD-7555-7F763E6F58C7}"/>
                    </a:ext>
                  </a:extLst>
                </p:cNvPr>
                <p:cNvSpPr/>
                <p:nvPr/>
              </p:nvSpPr>
              <p:spPr>
                <a:xfrm>
                  <a:off x="5602981" y="3908231"/>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0" name="Oval 89">
                  <a:extLst>
                    <a:ext uri="{FF2B5EF4-FFF2-40B4-BE49-F238E27FC236}">
                      <a16:creationId xmlns:a16="http://schemas.microsoft.com/office/drawing/2014/main" id="{3CC46648-42F1-5FAA-1E7F-0158F6989F45}"/>
                    </a:ext>
                  </a:extLst>
                </p:cNvPr>
                <p:cNvSpPr/>
                <p:nvPr/>
              </p:nvSpPr>
              <p:spPr>
                <a:xfrm>
                  <a:off x="5678679" y="3983929"/>
                  <a:ext cx="391209" cy="391208"/>
                </a:xfrm>
                <a:prstGeom prst="ellipse">
                  <a:avLst/>
                </a:prstGeom>
                <a:solidFill>
                  <a:schemeClr val="accent2">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1" name="TextBox 90">
                  <a:extLst>
                    <a:ext uri="{FF2B5EF4-FFF2-40B4-BE49-F238E27FC236}">
                      <a16:creationId xmlns:a16="http://schemas.microsoft.com/office/drawing/2014/main" id="{18D0D60E-18FF-F06F-415C-8D746B989A8C}"/>
                    </a:ext>
                  </a:extLst>
                </p:cNvPr>
                <p:cNvSpPr txBox="1"/>
                <p:nvPr/>
              </p:nvSpPr>
              <p:spPr>
                <a:xfrm>
                  <a:off x="5703254" y="3988374"/>
                  <a:ext cx="342059" cy="394290"/>
                </a:xfrm>
                <a:prstGeom prst="rect">
                  <a:avLst/>
                </a:prstGeom>
                <a:noFill/>
              </p:spPr>
              <p:txBody>
                <a:bodyPr wrap="none" rtlCol="0" anchor="ctr">
                  <a:spAutoFit/>
                </a:bodyPr>
                <a:lstStyle/>
                <a:p>
                  <a:pPr algn="ctr"/>
                  <a:r>
                    <a:rPr lang="en-US" b="1"/>
                    <a:t>6</a:t>
                  </a:r>
                  <a:endParaRPr lang="en-IN" dirty="0"/>
                </a:p>
              </p:txBody>
            </p:sp>
          </p:grpSp>
          <p:sp>
            <p:nvSpPr>
              <p:cNvPr id="88" name="TextBox 87">
                <a:extLst>
                  <a:ext uri="{FF2B5EF4-FFF2-40B4-BE49-F238E27FC236}">
                    <a16:creationId xmlns:a16="http://schemas.microsoft.com/office/drawing/2014/main" id="{8187CED5-593F-F235-A964-44906C50790A}"/>
                  </a:ext>
                </a:extLst>
              </p:cNvPr>
              <p:cNvSpPr txBox="1"/>
              <p:nvPr/>
            </p:nvSpPr>
            <p:spPr>
              <a:xfrm>
                <a:off x="6315721" y="3883816"/>
                <a:ext cx="4703256" cy="591435"/>
              </a:xfrm>
              <a:prstGeom prst="rect">
                <a:avLst/>
              </a:prstGeom>
              <a:noFill/>
            </p:spPr>
            <p:txBody>
              <a:bodyPr wrap="square" lIns="0" tIns="0" rIns="0" bIns="0" rtlCol="0" anchor="ctr">
                <a:spAutoFit/>
              </a:bodyPr>
              <a:lstStyle/>
              <a:p>
                <a:pPr defTabSz="1219170">
                  <a:spcBef>
                    <a:spcPct val="20000"/>
                  </a:spcBef>
                  <a:defRPr/>
                </a:pPr>
                <a:r>
                  <a:rPr lang="en-US" b="1"/>
                  <a:t>Best and worst performing </a:t>
                </a:r>
                <a:br>
                  <a:rPr lang="en-US" b="1"/>
                </a:br>
                <a:r>
                  <a:rPr lang="en-US" b="1"/>
                  <a:t>tags in user ratings</a:t>
                </a:r>
              </a:p>
            </p:txBody>
          </p:sp>
        </p:grpSp>
      </p:grpSp>
      <p:grpSp>
        <p:nvGrpSpPr>
          <p:cNvPr id="117" name="Group 116">
            <a:extLst>
              <a:ext uri="{FF2B5EF4-FFF2-40B4-BE49-F238E27FC236}">
                <a16:creationId xmlns:a16="http://schemas.microsoft.com/office/drawing/2014/main" id="{61BAD27A-5B75-9256-4940-9A841F89D7BA}"/>
              </a:ext>
            </a:extLst>
          </p:cNvPr>
          <p:cNvGrpSpPr/>
          <p:nvPr/>
        </p:nvGrpSpPr>
        <p:grpSpPr>
          <a:xfrm>
            <a:off x="3948861" y="2232355"/>
            <a:ext cx="5282087" cy="4170680"/>
            <a:chOff x="5602981" y="62162"/>
            <a:chExt cx="5803927" cy="4452518"/>
          </a:xfrm>
        </p:grpSpPr>
        <p:grpSp>
          <p:nvGrpSpPr>
            <p:cNvPr id="118" name="Group 117">
              <a:extLst>
                <a:ext uri="{FF2B5EF4-FFF2-40B4-BE49-F238E27FC236}">
                  <a16:creationId xmlns:a16="http://schemas.microsoft.com/office/drawing/2014/main" id="{30F0CDA2-0D03-5A5D-8747-55CB368F9AD6}"/>
                </a:ext>
              </a:extLst>
            </p:cNvPr>
            <p:cNvGrpSpPr/>
            <p:nvPr/>
          </p:nvGrpSpPr>
          <p:grpSpPr>
            <a:xfrm>
              <a:off x="5602981" y="62162"/>
              <a:ext cx="5415999" cy="729436"/>
              <a:chOff x="5602981" y="62162"/>
              <a:chExt cx="5415999" cy="729436"/>
            </a:xfrm>
          </p:grpSpPr>
          <p:grpSp>
            <p:nvGrpSpPr>
              <p:cNvPr id="1046" name="Group 1045">
                <a:extLst>
                  <a:ext uri="{FF2B5EF4-FFF2-40B4-BE49-F238E27FC236}">
                    <a16:creationId xmlns:a16="http://schemas.microsoft.com/office/drawing/2014/main" id="{E4603315-1E76-F252-F416-9CD73166EC4A}"/>
                  </a:ext>
                </a:extLst>
              </p:cNvPr>
              <p:cNvGrpSpPr/>
              <p:nvPr/>
            </p:nvGrpSpPr>
            <p:grpSpPr>
              <a:xfrm>
                <a:off x="5602981" y="138488"/>
                <a:ext cx="542605" cy="580225"/>
                <a:chOff x="5602981" y="138488"/>
                <a:chExt cx="542605" cy="580225"/>
              </a:xfrm>
            </p:grpSpPr>
            <p:sp>
              <p:nvSpPr>
                <p:cNvPr id="1048" name="Oval 1047">
                  <a:extLst>
                    <a:ext uri="{FF2B5EF4-FFF2-40B4-BE49-F238E27FC236}">
                      <a16:creationId xmlns:a16="http://schemas.microsoft.com/office/drawing/2014/main" id="{DD28C5F0-05D8-5D0E-5C18-638E01E7960B}"/>
                    </a:ext>
                  </a:extLst>
                </p:cNvPr>
                <p:cNvSpPr/>
                <p:nvPr/>
              </p:nvSpPr>
              <p:spPr>
                <a:xfrm>
                  <a:off x="5602981" y="176109"/>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49" name="Oval 1048">
                  <a:extLst>
                    <a:ext uri="{FF2B5EF4-FFF2-40B4-BE49-F238E27FC236}">
                      <a16:creationId xmlns:a16="http://schemas.microsoft.com/office/drawing/2014/main" id="{A1E441F9-D121-52E7-BCEC-C27201111DCD}"/>
                    </a:ext>
                  </a:extLst>
                </p:cNvPr>
                <p:cNvSpPr/>
                <p:nvPr/>
              </p:nvSpPr>
              <p:spPr>
                <a:xfrm>
                  <a:off x="5678679" y="231274"/>
                  <a:ext cx="391209" cy="391208"/>
                </a:xfrm>
                <a:prstGeom prst="ellipse">
                  <a:avLst/>
                </a:prstGeom>
                <a:solidFill>
                  <a:schemeClr val="accent4">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50" name="TextBox 1049">
                  <a:extLst>
                    <a:ext uri="{FF2B5EF4-FFF2-40B4-BE49-F238E27FC236}">
                      <a16:creationId xmlns:a16="http://schemas.microsoft.com/office/drawing/2014/main" id="{DB1B9485-270D-AA5E-52F5-0F4355DA19A8}"/>
                    </a:ext>
                  </a:extLst>
                </p:cNvPr>
                <p:cNvSpPr txBox="1"/>
                <p:nvPr/>
              </p:nvSpPr>
              <p:spPr>
                <a:xfrm>
                  <a:off x="5682119" y="138488"/>
                  <a:ext cx="368478" cy="492862"/>
                </a:xfrm>
                <a:prstGeom prst="rect">
                  <a:avLst/>
                </a:prstGeom>
                <a:noFill/>
              </p:spPr>
              <p:txBody>
                <a:bodyPr wrap="none" rtlCol="0" anchor="ctr">
                  <a:spAutoFit/>
                </a:bodyPr>
                <a:lstStyle/>
                <a:p>
                  <a:pPr algn="ctr"/>
                  <a:r>
                    <a:rPr lang="en-US" sz="2400" b="1"/>
                    <a:t>7</a:t>
                  </a:r>
                  <a:endParaRPr lang="en-IN" sz="2400" dirty="0"/>
                </a:p>
              </p:txBody>
            </p:sp>
          </p:grpSp>
          <p:sp>
            <p:nvSpPr>
              <p:cNvPr id="1047" name="TextBox 1046">
                <a:extLst>
                  <a:ext uri="{FF2B5EF4-FFF2-40B4-BE49-F238E27FC236}">
                    <a16:creationId xmlns:a16="http://schemas.microsoft.com/office/drawing/2014/main" id="{930BA393-DB44-2C37-FCFC-597BD8E77846}"/>
                  </a:ext>
                </a:extLst>
              </p:cNvPr>
              <p:cNvSpPr txBox="1"/>
              <p:nvPr/>
            </p:nvSpPr>
            <p:spPr>
              <a:xfrm>
                <a:off x="6315721" y="62162"/>
                <a:ext cx="4703259" cy="729436"/>
              </a:xfrm>
              <a:prstGeom prst="rect">
                <a:avLst/>
              </a:prstGeom>
              <a:noFill/>
            </p:spPr>
            <p:txBody>
              <a:bodyPr wrap="square" lIns="0" tIns="0" rIns="0" bIns="0" rtlCol="0" anchor="ctr">
                <a:spAutoFit/>
              </a:bodyPr>
              <a:lstStyle/>
              <a:p>
                <a:pPr defTabSz="1219170">
                  <a:spcBef>
                    <a:spcPct val="20000"/>
                  </a:spcBef>
                  <a:defRPr/>
                </a:pPr>
                <a:r>
                  <a:rPr lang="en-US" b="1"/>
                  <a:t>Ratings and price </a:t>
                </a:r>
              </a:p>
              <a:p>
                <a:pPr defTabSz="1219170">
                  <a:spcBef>
                    <a:spcPct val="20000"/>
                  </a:spcBef>
                  <a:defRPr/>
                </a:pPr>
                <a:r>
                  <a:rPr lang="en-US" b="1"/>
                  <a:t>factor analysis</a:t>
                </a:r>
              </a:p>
              <a:p>
                <a:pPr defTabSz="1219170">
                  <a:spcBef>
                    <a:spcPct val="20000"/>
                  </a:spcBef>
                  <a:defRPr/>
                </a:pPr>
                <a:endParaRPr lang="en-US" sz="400" b="1" dirty="0"/>
              </a:p>
            </p:txBody>
          </p:sp>
        </p:grpSp>
        <p:grpSp>
          <p:nvGrpSpPr>
            <p:cNvPr id="119" name="Group 118">
              <a:extLst>
                <a:ext uri="{FF2B5EF4-FFF2-40B4-BE49-F238E27FC236}">
                  <a16:creationId xmlns:a16="http://schemas.microsoft.com/office/drawing/2014/main" id="{702C82AF-7891-64EF-EC13-6F14985F5D89}"/>
                </a:ext>
              </a:extLst>
            </p:cNvPr>
            <p:cNvGrpSpPr/>
            <p:nvPr/>
          </p:nvGrpSpPr>
          <p:grpSpPr>
            <a:xfrm>
              <a:off x="5602981" y="812694"/>
              <a:ext cx="5416000" cy="729436"/>
              <a:chOff x="5602981" y="812694"/>
              <a:chExt cx="5416000" cy="729436"/>
            </a:xfrm>
          </p:grpSpPr>
          <p:grpSp>
            <p:nvGrpSpPr>
              <p:cNvPr id="1041" name="Group 1040">
                <a:extLst>
                  <a:ext uri="{FF2B5EF4-FFF2-40B4-BE49-F238E27FC236}">
                    <a16:creationId xmlns:a16="http://schemas.microsoft.com/office/drawing/2014/main" id="{6F9AEB2D-6F7B-85DD-75FB-FF39297074F1}"/>
                  </a:ext>
                </a:extLst>
              </p:cNvPr>
              <p:cNvGrpSpPr/>
              <p:nvPr/>
            </p:nvGrpSpPr>
            <p:grpSpPr>
              <a:xfrm>
                <a:off x="5602981" y="906107"/>
                <a:ext cx="542605" cy="542604"/>
                <a:chOff x="5602981" y="906107"/>
                <a:chExt cx="542605" cy="542604"/>
              </a:xfrm>
            </p:grpSpPr>
            <p:sp>
              <p:nvSpPr>
                <p:cNvPr id="1043" name="Oval 1042">
                  <a:extLst>
                    <a:ext uri="{FF2B5EF4-FFF2-40B4-BE49-F238E27FC236}">
                      <a16:creationId xmlns:a16="http://schemas.microsoft.com/office/drawing/2014/main" id="{895A49E3-0319-6E36-FE54-FDF0E0630AD1}"/>
                    </a:ext>
                  </a:extLst>
                </p:cNvPr>
                <p:cNvSpPr/>
                <p:nvPr/>
              </p:nvSpPr>
              <p:spPr>
                <a:xfrm>
                  <a:off x="5602981" y="906107"/>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44" name="Oval 1043">
                  <a:extLst>
                    <a:ext uri="{FF2B5EF4-FFF2-40B4-BE49-F238E27FC236}">
                      <a16:creationId xmlns:a16="http://schemas.microsoft.com/office/drawing/2014/main" id="{6040950D-2DD2-F2A3-3B6F-339D12AD3C54}"/>
                    </a:ext>
                  </a:extLst>
                </p:cNvPr>
                <p:cNvSpPr/>
                <p:nvPr/>
              </p:nvSpPr>
              <p:spPr>
                <a:xfrm>
                  <a:off x="5678679" y="981805"/>
                  <a:ext cx="391209" cy="391208"/>
                </a:xfrm>
                <a:prstGeom prst="ellipse">
                  <a:avLst/>
                </a:prstGeom>
                <a:solidFill>
                  <a:schemeClr val="accent3">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45" name="TextBox 1044">
                  <a:extLst>
                    <a:ext uri="{FF2B5EF4-FFF2-40B4-BE49-F238E27FC236}">
                      <a16:creationId xmlns:a16="http://schemas.microsoft.com/office/drawing/2014/main" id="{31D6FDCD-A118-9EC9-7EEF-DA22AB648083}"/>
                    </a:ext>
                  </a:extLst>
                </p:cNvPr>
                <p:cNvSpPr txBox="1"/>
                <p:nvPr/>
              </p:nvSpPr>
              <p:spPr>
                <a:xfrm>
                  <a:off x="5678596" y="938853"/>
                  <a:ext cx="391377" cy="492862"/>
                </a:xfrm>
                <a:prstGeom prst="rect">
                  <a:avLst/>
                </a:prstGeom>
                <a:noFill/>
              </p:spPr>
              <p:txBody>
                <a:bodyPr wrap="none" rtlCol="0" anchor="ctr">
                  <a:spAutoFit/>
                </a:bodyPr>
                <a:lstStyle/>
                <a:p>
                  <a:pPr algn="ctr"/>
                  <a:r>
                    <a:rPr lang="en-US" sz="2400" b="1"/>
                    <a:t>8</a:t>
                  </a:r>
                  <a:endParaRPr lang="en-IN" sz="2400" dirty="0"/>
                </a:p>
              </p:txBody>
            </p:sp>
          </p:grpSp>
          <p:sp>
            <p:nvSpPr>
              <p:cNvPr id="1042" name="TextBox 1041">
                <a:extLst>
                  <a:ext uri="{FF2B5EF4-FFF2-40B4-BE49-F238E27FC236}">
                    <a16:creationId xmlns:a16="http://schemas.microsoft.com/office/drawing/2014/main" id="{C1E8FB67-9F9F-49DD-F512-1651B0E7F19E}"/>
                  </a:ext>
                </a:extLst>
              </p:cNvPr>
              <p:cNvSpPr txBox="1"/>
              <p:nvPr/>
            </p:nvSpPr>
            <p:spPr>
              <a:xfrm>
                <a:off x="6315721" y="812694"/>
                <a:ext cx="4703260" cy="729436"/>
              </a:xfrm>
              <a:prstGeom prst="rect">
                <a:avLst/>
              </a:prstGeom>
              <a:noFill/>
            </p:spPr>
            <p:txBody>
              <a:bodyPr wrap="square" lIns="0" tIns="0" rIns="0" bIns="0" rtlCol="0" anchor="ctr">
                <a:spAutoFit/>
              </a:bodyPr>
              <a:lstStyle/>
              <a:p>
                <a:pPr defTabSz="1219170">
                  <a:spcBef>
                    <a:spcPct val="20000"/>
                  </a:spcBef>
                  <a:defRPr/>
                </a:pPr>
                <a:r>
                  <a:rPr lang="en-US" b="1"/>
                  <a:t>Ratings and units </a:t>
                </a:r>
              </a:p>
              <a:p>
                <a:pPr defTabSz="1219170">
                  <a:spcBef>
                    <a:spcPct val="20000"/>
                  </a:spcBef>
                  <a:defRPr/>
                </a:pPr>
                <a:r>
                  <a:rPr lang="en-US" b="1"/>
                  <a:t>sold analysis</a:t>
                </a:r>
                <a:endParaRPr lang="en-US" sz="400" b="1"/>
              </a:p>
              <a:p>
                <a:pPr defTabSz="1219170">
                  <a:spcBef>
                    <a:spcPct val="20000"/>
                  </a:spcBef>
                  <a:defRPr/>
                </a:pPr>
                <a:endParaRPr lang="en-US" sz="400" b="1" dirty="0"/>
              </a:p>
            </p:txBody>
          </p:sp>
        </p:grpSp>
        <p:grpSp>
          <p:nvGrpSpPr>
            <p:cNvPr id="120" name="Group 119">
              <a:extLst>
                <a:ext uri="{FF2B5EF4-FFF2-40B4-BE49-F238E27FC236}">
                  <a16:creationId xmlns:a16="http://schemas.microsoft.com/office/drawing/2014/main" id="{DBC740B2-BCD0-CDB7-D253-89F60DD74E72}"/>
                </a:ext>
              </a:extLst>
            </p:cNvPr>
            <p:cNvGrpSpPr/>
            <p:nvPr/>
          </p:nvGrpSpPr>
          <p:grpSpPr>
            <a:xfrm>
              <a:off x="5602981" y="1592795"/>
              <a:ext cx="5803927" cy="670292"/>
              <a:chOff x="5602981" y="1592795"/>
              <a:chExt cx="5803927" cy="670292"/>
            </a:xfrm>
          </p:grpSpPr>
          <p:grpSp>
            <p:nvGrpSpPr>
              <p:cNvPr id="1036" name="Group 1035">
                <a:extLst>
                  <a:ext uri="{FF2B5EF4-FFF2-40B4-BE49-F238E27FC236}">
                    <a16:creationId xmlns:a16="http://schemas.microsoft.com/office/drawing/2014/main" id="{47C58596-0468-1437-469A-1D50E985EA5E}"/>
                  </a:ext>
                </a:extLst>
              </p:cNvPr>
              <p:cNvGrpSpPr/>
              <p:nvPr/>
            </p:nvGrpSpPr>
            <p:grpSpPr>
              <a:xfrm>
                <a:off x="5602981" y="1656638"/>
                <a:ext cx="542605" cy="542604"/>
                <a:chOff x="5602981" y="1656638"/>
                <a:chExt cx="542605" cy="542604"/>
              </a:xfrm>
            </p:grpSpPr>
            <p:sp>
              <p:nvSpPr>
                <p:cNvPr id="1038" name="Oval 1037">
                  <a:extLst>
                    <a:ext uri="{FF2B5EF4-FFF2-40B4-BE49-F238E27FC236}">
                      <a16:creationId xmlns:a16="http://schemas.microsoft.com/office/drawing/2014/main" id="{96176F17-B814-10C9-C2EF-AB690F612B38}"/>
                    </a:ext>
                  </a:extLst>
                </p:cNvPr>
                <p:cNvSpPr/>
                <p:nvPr/>
              </p:nvSpPr>
              <p:spPr>
                <a:xfrm>
                  <a:off x="5602981" y="1656638"/>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39" name="Oval 1038">
                  <a:extLst>
                    <a:ext uri="{FF2B5EF4-FFF2-40B4-BE49-F238E27FC236}">
                      <a16:creationId xmlns:a16="http://schemas.microsoft.com/office/drawing/2014/main" id="{98BE086B-B74C-2A5F-3F7C-F23F1FE2A075}"/>
                    </a:ext>
                  </a:extLst>
                </p:cNvPr>
                <p:cNvSpPr/>
                <p:nvPr/>
              </p:nvSpPr>
              <p:spPr>
                <a:xfrm>
                  <a:off x="5678680" y="1732336"/>
                  <a:ext cx="391209" cy="391208"/>
                </a:xfrm>
                <a:prstGeom prst="ellipse">
                  <a:avLst/>
                </a:prstGeom>
                <a:solidFill>
                  <a:schemeClr val="accent2">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40" name="TextBox 1039">
                  <a:extLst>
                    <a:ext uri="{FF2B5EF4-FFF2-40B4-BE49-F238E27FC236}">
                      <a16:creationId xmlns:a16="http://schemas.microsoft.com/office/drawing/2014/main" id="{60853BAB-B4F3-DC46-0436-6D0C99B7B776}"/>
                    </a:ext>
                  </a:extLst>
                </p:cNvPr>
                <p:cNvSpPr txBox="1"/>
                <p:nvPr/>
              </p:nvSpPr>
              <p:spPr>
                <a:xfrm>
                  <a:off x="5703254" y="1685215"/>
                  <a:ext cx="342059" cy="394290"/>
                </a:xfrm>
                <a:prstGeom prst="rect">
                  <a:avLst/>
                </a:prstGeom>
                <a:noFill/>
              </p:spPr>
              <p:txBody>
                <a:bodyPr wrap="none" rtlCol="0" anchor="ctr">
                  <a:spAutoFit/>
                </a:bodyPr>
                <a:lstStyle/>
                <a:p>
                  <a:pPr algn="ctr"/>
                  <a:r>
                    <a:rPr lang="en-US" b="1"/>
                    <a:t>9</a:t>
                  </a:r>
                  <a:endParaRPr lang="en-IN" dirty="0"/>
                </a:p>
              </p:txBody>
            </p:sp>
          </p:grpSp>
          <p:sp>
            <p:nvSpPr>
              <p:cNvPr id="1037" name="TextBox 1036">
                <a:extLst>
                  <a:ext uri="{FF2B5EF4-FFF2-40B4-BE49-F238E27FC236}">
                    <a16:creationId xmlns:a16="http://schemas.microsoft.com/office/drawing/2014/main" id="{4BB06E41-7E09-CC0E-A6D7-52E944780B5C}"/>
                  </a:ext>
                </a:extLst>
              </p:cNvPr>
              <p:cNvSpPr txBox="1"/>
              <p:nvPr/>
            </p:nvSpPr>
            <p:spPr>
              <a:xfrm>
                <a:off x="6315721" y="1592795"/>
                <a:ext cx="5091187" cy="670292"/>
              </a:xfrm>
              <a:prstGeom prst="rect">
                <a:avLst/>
              </a:prstGeom>
              <a:noFill/>
            </p:spPr>
            <p:txBody>
              <a:bodyPr wrap="square" lIns="0" tIns="0" rIns="0" bIns="0" rtlCol="0" anchor="ctr">
                <a:spAutoFit/>
              </a:bodyPr>
              <a:lstStyle/>
              <a:p>
                <a:pPr defTabSz="1219170">
                  <a:spcBef>
                    <a:spcPct val="20000"/>
                  </a:spcBef>
                  <a:defRPr/>
                </a:pPr>
                <a:r>
                  <a:rPr lang="en-US" b="1"/>
                  <a:t>Impact of Ad </a:t>
                </a:r>
                <a:br>
                  <a:rPr lang="en-US" b="1"/>
                </a:br>
                <a:r>
                  <a:rPr lang="en-US" b="1"/>
                  <a:t>Boosts on sales</a:t>
                </a:r>
                <a:endParaRPr lang="en-US" sz="400" b="1"/>
              </a:p>
              <a:p>
                <a:pPr defTabSz="1219170">
                  <a:spcBef>
                    <a:spcPct val="20000"/>
                  </a:spcBef>
                  <a:defRPr/>
                </a:pPr>
                <a:endParaRPr lang="en-US" sz="400" b="1" dirty="0"/>
              </a:p>
            </p:txBody>
          </p:sp>
        </p:grpSp>
        <p:grpSp>
          <p:nvGrpSpPr>
            <p:cNvPr id="121" name="Group 120">
              <a:extLst>
                <a:ext uri="{FF2B5EF4-FFF2-40B4-BE49-F238E27FC236}">
                  <a16:creationId xmlns:a16="http://schemas.microsoft.com/office/drawing/2014/main" id="{21B86516-085C-4E5E-0CFA-EAF3C1E5141A}"/>
                </a:ext>
              </a:extLst>
            </p:cNvPr>
            <p:cNvGrpSpPr/>
            <p:nvPr/>
          </p:nvGrpSpPr>
          <p:grpSpPr>
            <a:xfrm>
              <a:off x="5602981" y="2407169"/>
              <a:ext cx="5416000" cy="542604"/>
              <a:chOff x="5602981" y="2407169"/>
              <a:chExt cx="5416000" cy="542604"/>
            </a:xfrm>
          </p:grpSpPr>
          <p:grpSp>
            <p:nvGrpSpPr>
              <p:cNvPr id="1031" name="Group 1030">
                <a:extLst>
                  <a:ext uri="{FF2B5EF4-FFF2-40B4-BE49-F238E27FC236}">
                    <a16:creationId xmlns:a16="http://schemas.microsoft.com/office/drawing/2014/main" id="{12795704-6654-FF85-F3E2-2BC5EAEA0529}"/>
                  </a:ext>
                </a:extLst>
              </p:cNvPr>
              <p:cNvGrpSpPr/>
              <p:nvPr/>
            </p:nvGrpSpPr>
            <p:grpSpPr>
              <a:xfrm>
                <a:off x="5602981" y="2407169"/>
                <a:ext cx="542605" cy="542604"/>
                <a:chOff x="5602981" y="2407169"/>
                <a:chExt cx="542605" cy="542604"/>
              </a:xfrm>
            </p:grpSpPr>
            <p:sp>
              <p:nvSpPr>
                <p:cNvPr id="1033" name="Oval 1032">
                  <a:extLst>
                    <a:ext uri="{FF2B5EF4-FFF2-40B4-BE49-F238E27FC236}">
                      <a16:creationId xmlns:a16="http://schemas.microsoft.com/office/drawing/2014/main" id="{0762A960-95BD-AC52-F0B6-FE9C5789FC16}"/>
                    </a:ext>
                  </a:extLst>
                </p:cNvPr>
                <p:cNvSpPr/>
                <p:nvPr/>
              </p:nvSpPr>
              <p:spPr>
                <a:xfrm>
                  <a:off x="5602981" y="2407169"/>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34" name="Oval 1033">
                  <a:extLst>
                    <a:ext uri="{FF2B5EF4-FFF2-40B4-BE49-F238E27FC236}">
                      <a16:creationId xmlns:a16="http://schemas.microsoft.com/office/drawing/2014/main" id="{4558F979-80B9-D8AC-5426-278B97BC9AA1}"/>
                    </a:ext>
                  </a:extLst>
                </p:cNvPr>
                <p:cNvSpPr/>
                <p:nvPr/>
              </p:nvSpPr>
              <p:spPr>
                <a:xfrm>
                  <a:off x="5678679" y="2482867"/>
                  <a:ext cx="391209" cy="391208"/>
                </a:xfrm>
                <a:prstGeom prst="ellipse">
                  <a:avLst/>
                </a:prstGeom>
                <a:solidFill>
                  <a:schemeClr val="accent4">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35" name="TextBox 1034">
                  <a:extLst>
                    <a:ext uri="{FF2B5EF4-FFF2-40B4-BE49-F238E27FC236}">
                      <a16:creationId xmlns:a16="http://schemas.microsoft.com/office/drawing/2014/main" id="{EA2DB6B1-9BB8-FF27-3E32-F7EC4FB30CBC}"/>
                    </a:ext>
                  </a:extLst>
                </p:cNvPr>
                <p:cNvSpPr txBox="1"/>
                <p:nvPr/>
              </p:nvSpPr>
              <p:spPr>
                <a:xfrm>
                  <a:off x="5635969" y="2423241"/>
                  <a:ext cx="458309" cy="394290"/>
                </a:xfrm>
                <a:prstGeom prst="rect">
                  <a:avLst/>
                </a:prstGeom>
                <a:noFill/>
              </p:spPr>
              <p:txBody>
                <a:bodyPr wrap="none" rtlCol="0" anchor="ctr">
                  <a:spAutoFit/>
                </a:bodyPr>
                <a:lstStyle/>
                <a:p>
                  <a:pPr algn="ctr"/>
                  <a:r>
                    <a:rPr lang="en-US" b="1">
                      <a:latin typeface="+mj-lt"/>
                    </a:rPr>
                    <a:t>10</a:t>
                  </a:r>
                  <a:endParaRPr lang="en-IN" dirty="0">
                    <a:latin typeface="+mj-lt"/>
                  </a:endParaRPr>
                </a:p>
              </p:txBody>
            </p:sp>
          </p:grpSp>
          <p:sp>
            <p:nvSpPr>
              <p:cNvPr id="1032" name="TextBox 1031">
                <a:extLst>
                  <a:ext uri="{FF2B5EF4-FFF2-40B4-BE49-F238E27FC236}">
                    <a16:creationId xmlns:a16="http://schemas.microsoft.com/office/drawing/2014/main" id="{80AE31C8-B3F4-50D9-4ACC-15B48F9165E0}"/>
                  </a:ext>
                </a:extLst>
              </p:cNvPr>
              <p:cNvSpPr txBox="1"/>
              <p:nvPr/>
            </p:nvSpPr>
            <p:spPr>
              <a:xfrm>
                <a:off x="6315721" y="2491184"/>
                <a:ext cx="4703260" cy="374575"/>
              </a:xfrm>
              <a:prstGeom prst="rect">
                <a:avLst/>
              </a:prstGeom>
              <a:noFill/>
            </p:spPr>
            <p:txBody>
              <a:bodyPr wrap="square" lIns="0" tIns="0" rIns="0" bIns="0" rtlCol="0" anchor="ctr">
                <a:spAutoFit/>
              </a:bodyPr>
              <a:lstStyle/>
              <a:p>
                <a:pPr defTabSz="1219170">
                  <a:spcBef>
                    <a:spcPct val="20000"/>
                  </a:spcBef>
                  <a:defRPr/>
                </a:pPr>
                <a:r>
                  <a:rPr lang="en-US" b="1"/>
                  <a:t>Merchant performance insights</a:t>
                </a:r>
              </a:p>
              <a:p>
                <a:pPr defTabSz="1219170">
                  <a:spcBef>
                    <a:spcPct val="20000"/>
                  </a:spcBef>
                  <a:defRPr/>
                </a:pPr>
                <a:endParaRPr lang="en-US" sz="400" b="1" dirty="0"/>
              </a:p>
            </p:txBody>
          </p:sp>
        </p:grpSp>
        <p:grpSp>
          <p:nvGrpSpPr>
            <p:cNvPr id="122" name="Group 121">
              <a:extLst>
                <a:ext uri="{FF2B5EF4-FFF2-40B4-BE49-F238E27FC236}">
                  <a16:creationId xmlns:a16="http://schemas.microsoft.com/office/drawing/2014/main" id="{96F3CC86-FD5C-2940-12D5-C2113C8AA630}"/>
                </a:ext>
              </a:extLst>
            </p:cNvPr>
            <p:cNvGrpSpPr/>
            <p:nvPr/>
          </p:nvGrpSpPr>
          <p:grpSpPr>
            <a:xfrm>
              <a:off x="5602981" y="3093858"/>
              <a:ext cx="5416000" cy="670292"/>
              <a:chOff x="5602981" y="3093858"/>
              <a:chExt cx="5416000" cy="670292"/>
            </a:xfrm>
          </p:grpSpPr>
          <p:grpSp>
            <p:nvGrpSpPr>
              <p:cNvPr id="1025" name="Group 1024">
                <a:extLst>
                  <a:ext uri="{FF2B5EF4-FFF2-40B4-BE49-F238E27FC236}">
                    <a16:creationId xmlns:a16="http://schemas.microsoft.com/office/drawing/2014/main" id="{A6052CEF-7C45-5017-5173-91DA59CA99AD}"/>
                  </a:ext>
                </a:extLst>
              </p:cNvPr>
              <p:cNvGrpSpPr/>
              <p:nvPr/>
            </p:nvGrpSpPr>
            <p:grpSpPr>
              <a:xfrm>
                <a:off x="5602981" y="3157700"/>
                <a:ext cx="542605" cy="542604"/>
                <a:chOff x="5602981" y="3157700"/>
                <a:chExt cx="542605" cy="542604"/>
              </a:xfrm>
            </p:grpSpPr>
            <p:sp>
              <p:nvSpPr>
                <p:cNvPr id="1027" name="Oval 1026">
                  <a:extLst>
                    <a:ext uri="{FF2B5EF4-FFF2-40B4-BE49-F238E27FC236}">
                      <a16:creationId xmlns:a16="http://schemas.microsoft.com/office/drawing/2014/main" id="{8C2D8D86-288B-F253-9172-764ED8F06132}"/>
                    </a:ext>
                  </a:extLst>
                </p:cNvPr>
                <p:cNvSpPr/>
                <p:nvPr/>
              </p:nvSpPr>
              <p:spPr>
                <a:xfrm>
                  <a:off x="5602981" y="3157700"/>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28" name="Oval 1027">
                  <a:extLst>
                    <a:ext uri="{FF2B5EF4-FFF2-40B4-BE49-F238E27FC236}">
                      <a16:creationId xmlns:a16="http://schemas.microsoft.com/office/drawing/2014/main" id="{BE2EA1C3-6675-7874-AE36-16BB78ED9A73}"/>
                    </a:ext>
                  </a:extLst>
                </p:cNvPr>
                <p:cNvSpPr/>
                <p:nvPr/>
              </p:nvSpPr>
              <p:spPr>
                <a:xfrm>
                  <a:off x="5678679" y="3233398"/>
                  <a:ext cx="391209" cy="391208"/>
                </a:xfrm>
                <a:prstGeom prst="ellipse">
                  <a:avLst/>
                </a:prstGeom>
                <a:solidFill>
                  <a:schemeClr val="accent3">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29" name="TextBox 1028">
                  <a:extLst>
                    <a:ext uri="{FF2B5EF4-FFF2-40B4-BE49-F238E27FC236}">
                      <a16:creationId xmlns:a16="http://schemas.microsoft.com/office/drawing/2014/main" id="{7A7CB374-EE10-D3C1-D284-B79EC3BBA0AB}"/>
                    </a:ext>
                  </a:extLst>
                </p:cNvPr>
                <p:cNvSpPr txBox="1"/>
                <p:nvPr/>
              </p:nvSpPr>
              <p:spPr>
                <a:xfrm>
                  <a:off x="5647771" y="3195362"/>
                  <a:ext cx="453025" cy="394290"/>
                </a:xfrm>
                <a:prstGeom prst="rect">
                  <a:avLst/>
                </a:prstGeom>
                <a:noFill/>
              </p:spPr>
              <p:txBody>
                <a:bodyPr wrap="none" rtlCol="0" anchor="ctr">
                  <a:spAutoFit/>
                </a:bodyPr>
                <a:lstStyle/>
                <a:p>
                  <a:pPr algn="ctr"/>
                  <a:r>
                    <a:rPr lang="en-US" b="1"/>
                    <a:t>11</a:t>
                  </a:r>
                  <a:endParaRPr lang="en-IN" dirty="0"/>
                </a:p>
              </p:txBody>
            </p:sp>
          </p:grpSp>
          <p:sp>
            <p:nvSpPr>
              <p:cNvPr id="1026" name="TextBox 1025">
                <a:extLst>
                  <a:ext uri="{FF2B5EF4-FFF2-40B4-BE49-F238E27FC236}">
                    <a16:creationId xmlns:a16="http://schemas.microsoft.com/office/drawing/2014/main" id="{19419C0D-7904-FDC5-0A55-DC2CBDEC714F}"/>
                  </a:ext>
                </a:extLst>
              </p:cNvPr>
              <p:cNvSpPr txBox="1"/>
              <p:nvPr/>
            </p:nvSpPr>
            <p:spPr>
              <a:xfrm>
                <a:off x="6315721" y="3093858"/>
                <a:ext cx="4703260" cy="670292"/>
              </a:xfrm>
              <a:prstGeom prst="rect">
                <a:avLst/>
              </a:prstGeom>
              <a:noFill/>
            </p:spPr>
            <p:txBody>
              <a:bodyPr wrap="square" lIns="0" tIns="0" rIns="0" bIns="0" rtlCol="0" anchor="ctr">
                <a:spAutoFit/>
              </a:bodyPr>
              <a:lstStyle/>
              <a:p>
                <a:pPr defTabSz="1219170">
                  <a:spcBef>
                    <a:spcPct val="20000"/>
                  </a:spcBef>
                  <a:defRPr/>
                </a:pPr>
                <a:r>
                  <a:rPr lang="en-US" b="1"/>
                  <a:t>Shipping options on </a:t>
                </a:r>
                <a:br>
                  <a:rPr lang="en-US" b="1"/>
                </a:br>
                <a:r>
                  <a:rPr lang="en-US" b="1"/>
                  <a:t>sales impact</a:t>
                </a:r>
              </a:p>
              <a:p>
                <a:pPr defTabSz="1219170">
                  <a:spcBef>
                    <a:spcPct val="20000"/>
                  </a:spcBef>
                  <a:defRPr/>
                </a:pPr>
                <a:endParaRPr lang="en-US" sz="400" b="1" dirty="0"/>
              </a:p>
            </p:txBody>
          </p:sp>
        </p:grpSp>
        <p:grpSp>
          <p:nvGrpSpPr>
            <p:cNvPr id="123" name="Group 122">
              <a:extLst>
                <a:ext uri="{FF2B5EF4-FFF2-40B4-BE49-F238E27FC236}">
                  <a16:creationId xmlns:a16="http://schemas.microsoft.com/office/drawing/2014/main" id="{0C7F625D-2499-A504-4FD2-2213A8246015}"/>
                </a:ext>
              </a:extLst>
            </p:cNvPr>
            <p:cNvGrpSpPr/>
            <p:nvPr/>
          </p:nvGrpSpPr>
          <p:grpSpPr>
            <a:xfrm>
              <a:off x="5602981" y="3844388"/>
              <a:ext cx="5416000" cy="670292"/>
              <a:chOff x="5602981" y="3844388"/>
              <a:chExt cx="5416000" cy="670292"/>
            </a:xfrm>
          </p:grpSpPr>
          <p:grpSp>
            <p:nvGrpSpPr>
              <p:cNvPr id="124" name="Group 123">
                <a:extLst>
                  <a:ext uri="{FF2B5EF4-FFF2-40B4-BE49-F238E27FC236}">
                    <a16:creationId xmlns:a16="http://schemas.microsoft.com/office/drawing/2014/main" id="{0C02CD89-DC67-5234-BBC0-53C88D8726E4}"/>
                  </a:ext>
                </a:extLst>
              </p:cNvPr>
              <p:cNvGrpSpPr/>
              <p:nvPr/>
            </p:nvGrpSpPr>
            <p:grpSpPr>
              <a:xfrm>
                <a:off x="5602981" y="3908231"/>
                <a:ext cx="542605" cy="542604"/>
                <a:chOff x="5602981" y="3908231"/>
                <a:chExt cx="542605" cy="542604"/>
              </a:xfrm>
            </p:grpSpPr>
            <p:sp>
              <p:nvSpPr>
                <p:cNvPr id="126" name="Oval 125">
                  <a:extLst>
                    <a:ext uri="{FF2B5EF4-FFF2-40B4-BE49-F238E27FC236}">
                      <a16:creationId xmlns:a16="http://schemas.microsoft.com/office/drawing/2014/main" id="{C1604F57-1BF9-D105-143E-7DFEBEE28A6B}"/>
                    </a:ext>
                  </a:extLst>
                </p:cNvPr>
                <p:cNvSpPr/>
                <p:nvPr/>
              </p:nvSpPr>
              <p:spPr>
                <a:xfrm>
                  <a:off x="5602981" y="3908231"/>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7" name="Oval 126">
                  <a:extLst>
                    <a:ext uri="{FF2B5EF4-FFF2-40B4-BE49-F238E27FC236}">
                      <a16:creationId xmlns:a16="http://schemas.microsoft.com/office/drawing/2014/main" id="{EDFC5320-205A-985F-A4B3-4F1740691BCB}"/>
                    </a:ext>
                  </a:extLst>
                </p:cNvPr>
                <p:cNvSpPr/>
                <p:nvPr/>
              </p:nvSpPr>
              <p:spPr>
                <a:xfrm>
                  <a:off x="5678679" y="3983929"/>
                  <a:ext cx="391209" cy="391208"/>
                </a:xfrm>
                <a:prstGeom prst="ellipse">
                  <a:avLst/>
                </a:prstGeom>
                <a:solidFill>
                  <a:schemeClr val="accent2">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24" name="TextBox 1023">
                  <a:extLst>
                    <a:ext uri="{FF2B5EF4-FFF2-40B4-BE49-F238E27FC236}">
                      <a16:creationId xmlns:a16="http://schemas.microsoft.com/office/drawing/2014/main" id="{7B4D1A32-2871-50C8-AE55-052D12A7438A}"/>
                    </a:ext>
                  </a:extLst>
                </p:cNvPr>
                <p:cNvSpPr txBox="1"/>
                <p:nvPr/>
              </p:nvSpPr>
              <p:spPr>
                <a:xfrm>
                  <a:off x="5646890" y="3988374"/>
                  <a:ext cx="454786" cy="394290"/>
                </a:xfrm>
                <a:prstGeom prst="rect">
                  <a:avLst/>
                </a:prstGeom>
                <a:noFill/>
              </p:spPr>
              <p:txBody>
                <a:bodyPr wrap="none" rtlCol="0" anchor="ctr">
                  <a:spAutoFit/>
                </a:bodyPr>
                <a:lstStyle/>
                <a:p>
                  <a:pPr algn="ctr"/>
                  <a:r>
                    <a:rPr lang="en-US" b="1"/>
                    <a:t>12</a:t>
                  </a:r>
                  <a:endParaRPr lang="en-IN" dirty="0"/>
                </a:p>
              </p:txBody>
            </p:sp>
          </p:grpSp>
          <p:sp>
            <p:nvSpPr>
              <p:cNvPr id="125" name="TextBox 124">
                <a:extLst>
                  <a:ext uri="{FF2B5EF4-FFF2-40B4-BE49-F238E27FC236}">
                    <a16:creationId xmlns:a16="http://schemas.microsoft.com/office/drawing/2014/main" id="{0E4A6B6C-6FA0-A5A0-BD37-BDD80B7D93A2}"/>
                  </a:ext>
                </a:extLst>
              </p:cNvPr>
              <p:cNvSpPr txBox="1"/>
              <p:nvPr/>
            </p:nvSpPr>
            <p:spPr>
              <a:xfrm>
                <a:off x="6315721" y="3844388"/>
                <a:ext cx="4703260" cy="670292"/>
              </a:xfrm>
              <a:prstGeom prst="rect">
                <a:avLst/>
              </a:prstGeom>
              <a:noFill/>
            </p:spPr>
            <p:txBody>
              <a:bodyPr wrap="square" lIns="0" tIns="0" rIns="0" bIns="0" rtlCol="0" anchor="ctr">
                <a:spAutoFit/>
              </a:bodyPr>
              <a:lstStyle/>
              <a:p>
                <a:pPr defTabSz="1219170">
                  <a:spcBef>
                    <a:spcPct val="20000"/>
                  </a:spcBef>
                  <a:defRPr/>
                </a:pPr>
                <a:r>
                  <a:rPr lang="en-US" b="1"/>
                  <a:t>Banner &amp; urgency status </a:t>
                </a:r>
                <a:br>
                  <a:rPr lang="en-US" b="1"/>
                </a:br>
                <a:r>
                  <a:rPr lang="en-US" b="1"/>
                  <a:t>on sales impact</a:t>
                </a:r>
              </a:p>
              <a:p>
                <a:pPr defTabSz="1219170">
                  <a:spcBef>
                    <a:spcPct val="20000"/>
                  </a:spcBef>
                  <a:defRPr/>
                </a:pPr>
                <a:endParaRPr lang="en-US" sz="400" b="1" dirty="0"/>
              </a:p>
            </p:txBody>
          </p:sp>
        </p:grpSp>
      </p:grpSp>
    </p:spTree>
    <p:extLst>
      <p:ext uri="{BB962C8B-B14F-4D97-AF65-F5344CB8AC3E}">
        <p14:creationId xmlns:p14="http://schemas.microsoft.com/office/powerpoint/2010/main" val="3809644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01</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Dataset overview</a:t>
            </a:r>
            <a:endParaRPr lang="ko-KR" altLang="en-US" b="1"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2E8C78AC-08AE-2823-45DC-EB0825C7A6DF}"/>
              </a:ext>
            </a:extLst>
          </p:cNvPr>
          <p:cNvSpPr txBox="1"/>
          <p:nvPr/>
        </p:nvSpPr>
        <p:spPr>
          <a:xfrm>
            <a:off x="8149701" y="535877"/>
            <a:ext cx="3838113" cy="6186309"/>
          </a:xfrm>
          <a:prstGeom prst="rect">
            <a:avLst/>
          </a:prstGeom>
          <a:noFill/>
        </p:spPr>
        <p:txBody>
          <a:bodyPr wrap="square">
            <a:spAutoFit/>
          </a:bodyPr>
          <a:lstStyle/>
          <a:p>
            <a:pPr marL="285750" indent="-285750" algn="just">
              <a:buFont typeface="Wingdings" panose="05000000000000000000" pitchFamily="2" charset="2"/>
              <a:buChar char="v"/>
            </a:pPr>
            <a:r>
              <a:rPr lang="en-US"/>
              <a:t>This dataset provides a thorough description of various items sold in EU region during a particular summer. There are four main data categories: merchant info, product, sales and rating data. </a:t>
            </a:r>
          </a:p>
          <a:p>
            <a:pPr algn="just"/>
            <a:endParaRPr lang="en-US"/>
          </a:p>
          <a:p>
            <a:pPr marL="285750" indent="-285750" algn="just">
              <a:buFont typeface="Wingdings" panose="05000000000000000000" pitchFamily="2" charset="2"/>
              <a:buChar char="v"/>
            </a:pPr>
            <a:r>
              <a:rPr lang="en-US"/>
              <a:t>The interconnectedness of each product features, such as badge information, urgency status, tags, and ad boosting offers many dimensions to online selling where advertising, merchant reputation and marketing strategies greatly influence sales performance. </a:t>
            </a:r>
          </a:p>
          <a:p>
            <a:pPr algn="just"/>
            <a:endParaRPr lang="en-US"/>
          </a:p>
          <a:p>
            <a:pPr marL="285750" indent="-285750" algn="just">
              <a:buFont typeface="Wingdings" panose="05000000000000000000" pitchFamily="2" charset="2"/>
              <a:buChar char="v"/>
            </a:pPr>
            <a:r>
              <a:rPr lang="en-US"/>
              <a:t>Understanding correlations and patterns, such as how shipping information and rating data relate to sales figures, can help us determine the success of a product and its related components.</a:t>
            </a:r>
          </a:p>
        </p:txBody>
      </p:sp>
      <p:pic>
        <p:nvPicPr>
          <p:cNvPr id="10" name="Picture 9">
            <a:extLst>
              <a:ext uri="{FF2B5EF4-FFF2-40B4-BE49-F238E27FC236}">
                <a16:creationId xmlns:a16="http://schemas.microsoft.com/office/drawing/2014/main" id="{487F8A93-5837-AD0F-822D-BF924BD80A0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92963" y="1109199"/>
            <a:ext cx="7634796" cy="5549051"/>
          </a:xfrm>
          <a:prstGeom prst="rect">
            <a:avLst/>
          </a:prstGeom>
        </p:spPr>
      </p:pic>
    </p:spTree>
    <p:extLst>
      <p:ext uri="{BB962C8B-B14F-4D97-AF65-F5344CB8AC3E}">
        <p14:creationId xmlns:p14="http://schemas.microsoft.com/office/powerpoint/2010/main" val="944861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8E0285-FD31-1131-42F3-8274FB7E5DDF}"/>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02</a:t>
            </a:r>
            <a:endParaRPr lang="ko-KR" altLang="en-US" sz="3200" b="1"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7E60A8F2-2BE6-8B1F-9D65-1BD05A124413}"/>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Generated variables &amp; dataset modifications</a:t>
            </a:r>
          </a:p>
        </p:txBody>
      </p:sp>
      <p:cxnSp>
        <p:nvCxnSpPr>
          <p:cNvPr id="2" name="Straight Connector 1">
            <a:extLst>
              <a:ext uri="{FF2B5EF4-FFF2-40B4-BE49-F238E27FC236}">
                <a16:creationId xmlns:a16="http://schemas.microsoft.com/office/drawing/2014/main" id="{4AC7B373-1235-9A5D-0BAF-59F9B4557192}"/>
              </a:ext>
            </a:extLst>
          </p:cNvPr>
          <p:cNvCxnSpPr>
            <a:cxnSpLocks/>
          </p:cNvCxnSpPr>
          <p:nvPr/>
        </p:nvCxnSpPr>
        <p:spPr>
          <a:xfrm>
            <a:off x="318063" y="4278699"/>
            <a:ext cx="1155587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7EF195-C4DF-84A4-15B1-2EE2E8C3ECBD}"/>
              </a:ext>
            </a:extLst>
          </p:cNvPr>
          <p:cNvCxnSpPr>
            <a:cxnSpLocks/>
          </p:cNvCxnSpPr>
          <p:nvPr/>
        </p:nvCxnSpPr>
        <p:spPr>
          <a:xfrm>
            <a:off x="328474" y="1647063"/>
            <a:ext cx="1155587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5879390-CBBA-31DA-5A93-D080AF33A954}"/>
              </a:ext>
            </a:extLst>
          </p:cNvPr>
          <p:cNvSpPr txBox="1"/>
          <p:nvPr/>
        </p:nvSpPr>
        <p:spPr>
          <a:xfrm>
            <a:off x="284851" y="1784136"/>
            <a:ext cx="11744391" cy="1754326"/>
          </a:xfrm>
          <a:prstGeom prst="rect">
            <a:avLst/>
          </a:prstGeom>
          <a:noFill/>
        </p:spPr>
        <p:txBody>
          <a:bodyPr wrap="square">
            <a:spAutoFit/>
          </a:bodyPr>
          <a:lstStyle/>
          <a:p>
            <a:pPr marL="331470" indent="-285750" algn="just">
              <a:buFont typeface="Wingdings" panose="05000000000000000000" pitchFamily="2" charset="2"/>
              <a:buChar char="ü"/>
            </a:pPr>
            <a:r>
              <a:rPr lang="en-US">
                <a:solidFill>
                  <a:schemeClr val="tx1"/>
                </a:solidFill>
              </a:rPr>
              <a:t>The column </a:t>
            </a:r>
            <a:r>
              <a:rPr lang="en-US" b="1">
                <a:solidFill>
                  <a:schemeClr val="tx1"/>
                </a:solidFill>
              </a:rPr>
              <a:t>“revenue” </a:t>
            </a:r>
            <a:r>
              <a:rPr lang="en-US">
                <a:solidFill>
                  <a:schemeClr val="tx1"/>
                </a:solidFill>
              </a:rPr>
              <a:t>is generated via the formula </a:t>
            </a:r>
            <a:r>
              <a:rPr lang="en-US" b="1">
                <a:solidFill>
                  <a:schemeClr val="tx1"/>
                </a:solidFill>
              </a:rPr>
              <a:t>“price” x “units_sold”</a:t>
            </a:r>
          </a:p>
          <a:p>
            <a:pPr marL="331470" indent="-285750" algn="just">
              <a:buFont typeface="Wingdings" panose="05000000000000000000" pitchFamily="2" charset="2"/>
              <a:buChar char="ü"/>
            </a:pPr>
            <a:r>
              <a:rPr lang="en-US"/>
              <a:t>5 columns of </a:t>
            </a:r>
            <a:r>
              <a:rPr lang="en-US" b="1"/>
              <a:t>“percent_rating_&lt;N star&gt;” </a:t>
            </a:r>
            <a:r>
              <a:rPr lang="en-US"/>
              <a:t>are created by the formula </a:t>
            </a:r>
            <a:r>
              <a:rPr lang="en-US" b="1"/>
              <a:t>“rating_&lt;N star&gt;_count” / “rating_count”. </a:t>
            </a:r>
            <a:r>
              <a:rPr lang="en-US"/>
              <a:t>Star rating percent is better than rating count to avoid rating count difference between best and least selling products. </a:t>
            </a:r>
            <a:endParaRPr lang="en-US">
              <a:solidFill>
                <a:schemeClr val="tx1"/>
              </a:solidFill>
            </a:endParaRPr>
          </a:p>
          <a:p>
            <a:pPr marL="331470" indent="-285750" algn="just">
              <a:buFont typeface="Wingdings" panose="05000000000000000000" pitchFamily="2" charset="2"/>
              <a:buChar char="ü"/>
            </a:pPr>
            <a:r>
              <a:rPr lang="en-US">
                <a:solidFill>
                  <a:schemeClr val="tx1"/>
                </a:solidFill>
              </a:rPr>
              <a:t>A new</a:t>
            </a:r>
            <a:r>
              <a:rPr lang="en-US"/>
              <a:t> table of </a:t>
            </a:r>
            <a:r>
              <a:rPr lang="en-US" b="1"/>
              <a:t>“tags_statistics” </a:t>
            </a:r>
            <a:r>
              <a:rPr lang="en-US"/>
              <a:t>are created, each row containing a unique tag used in the summer product data. For each tag, average N star rating percent, average units sold, average revenues are then calculated across all products that contains the tag in the summer products’ column </a:t>
            </a:r>
            <a:r>
              <a:rPr lang="en-US" b="1"/>
              <a:t>“tags”</a:t>
            </a:r>
            <a:r>
              <a:rPr lang="en-US"/>
              <a:t>. Tags are crucial in finding top selling and rated products.</a:t>
            </a:r>
            <a:endParaRPr lang="en-US" b="1">
              <a:solidFill>
                <a:schemeClr val="tx1"/>
              </a:solidFill>
            </a:endParaRPr>
          </a:p>
        </p:txBody>
      </p:sp>
      <p:sp>
        <p:nvSpPr>
          <p:cNvPr id="12" name="TextBox 11">
            <a:extLst>
              <a:ext uri="{FF2B5EF4-FFF2-40B4-BE49-F238E27FC236}">
                <a16:creationId xmlns:a16="http://schemas.microsoft.com/office/drawing/2014/main" id="{EC39E404-6C31-8E14-B3D2-C5991DCE6791}"/>
              </a:ext>
            </a:extLst>
          </p:cNvPr>
          <p:cNvSpPr txBox="1"/>
          <p:nvPr/>
        </p:nvSpPr>
        <p:spPr>
          <a:xfrm>
            <a:off x="292963" y="1213478"/>
            <a:ext cx="6094520" cy="369332"/>
          </a:xfrm>
          <a:prstGeom prst="rect">
            <a:avLst/>
          </a:prstGeom>
          <a:noFill/>
        </p:spPr>
        <p:txBody>
          <a:bodyPr wrap="square">
            <a:spAutoFit/>
          </a:bodyPr>
          <a:lstStyle/>
          <a:p>
            <a:r>
              <a:rPr lang="en-US" altLang="ko-KR" b="1">
                <a:solidFill>
                  <a:schemeClr val="tx1">
                    <a:lumMod val="75000"/>
                    <a:lumOff val="25000"/>
                  </a:schemeClr>
                </a:solidFill>
                <a:cs typeface="Arial" pitchFamily="34" charset="0"/>
              </a:rPr>
              <a:t>Generated table and variables </a:t>
            </a:r>
            <a:endParaRPr lang="en-FI"/>
          </a:p>
        </p:txBody>
      </p:sp>
      <p:sp>
        <p:nvSpPr>
          <p:cNvPr id="14" name="TextBox 13">
            <a:extLst>
              <a:ext uri="{FF2B5EF4-FFF2-40B4-BE49-F238E27FC236}">
                <a16:creationId xmlns:a16="http://schemas.microsoft.com/office/drawing/2014/main" id="{1261FC40-8CC6-ED3E-F2DA-6966E1EAA0CA}"/>
              </a:ext>
            </a:extLst>
          </p:cNvPr>
          <p:cNvSpPr txBox="1"/>
          <p:nvPr/>
        </p:nvSpPr>
        <p:spPr>
          <a:xfrm>
            <a:off x="284851" y="3797037"/>
            <a:ext cx="6094520" cy="369332"/>
          </a:xfrm>
          <a:prstGeom prst="rect">
            <a:avLst/>
          </a:prstGeom>
          <a:noFill/>
        </p:spPr>
        <p:txBody>
          <a:bodyPr wrap="square">
            <a:spAutoFit/>
          </a:bodyPr>
          <a:lstStyle/>
          <a:p>
            <a:r>
              <a:rPr lang="en-US" altLang="ko-KR" b="1">
                <a:solidFill>
                  <a:schemeClr val="tx1">
                    <a:lumMod val="75000"/>
                    <a:lumOff val="25000"/>
                  </a:schemeClr>
                </a:solidFill>
                <a:cs typeface="Arial" pitchFamily="34" charset="0"/>
              </a:rPr>
              <a:t>Dataset modifications</a:t>
            </a:r>
            <a:endParaRPr lang="en-FI"/>
          </a:p>
        </p:txBody>
      </p:sp>
      <p:sp>
        <p:nvSpPr>
          <p:cNvPr id="8" name="TextBox 7">
            <a:extLst>
              <a:ext uri="{FF2B5EF4-FFF2-40B4-BE49-F238E27FC236}">
                <a16:creationId xmlns:a16="http://schemas.microsoft.com/office/drawing/2014/main" id="{F678B006-C24A-6F70-CCBD-EC253012FF03}"/>
              </a:ext>
            </a:extLst>
          </p:cNvPr>
          <p:cNvSpPr txBox="1"/>
          <p:nvPr/>
        </p:nvSpPr>
        <p:spPr>
          <a:xfrm>
            <a:off x="328474" y="4503361"/>
            <a:ext cx="11744391" cy="2031325"/>
          </a:xfrm>
          <a:prstGeom prst="rect">
            <a:avLst/>
          </a:prstGeom>
          <a:noFill/>
        </p:spPr>
        <p:txBody>
          <a:bodyPr wrap="square">
            <a:spAutoFit/>
          </a:bodyPr>
          <a:lstStyle/>
          <a:p>
            <a:pPr marL="285750" indent="-285750">
              <a:buFont typeface="Wingdings" panose="05000000000000000000" pitchFamily="2" charset="2"/>
              <a:buChar char="Ø"/>
            </a:pPr>
            <a:r>
              <a:rPr lang="en-US"/>
              <a:t>The </a:t>
            </a:r>
            <a:r>
              <a:rPr lang="en-US">
                <a:solidFill>
                  <a:schemeClr val="accent2"/>
                </a:solidFill>
              </a:rPr>
              <a:t>“index”, “crawl_month”, “product_picture”, “product_url”, “merchant_profile_picture” </a:t>
            </a:r>
            <a:r>
              <a:rPr lang="en-US"/>
              <a:t>columns are dropped since they are not relevant to the analysis, unless there is powerful scraping methods for these data. </a:t>
            </a:r>
          </a:p>
          <a:p>
            <a:pPr marL="285750" indent="-285750">
              <a:buFont typeface="Wingdings" panose="05000000000000000000" pitchFamily="2" charset="2"/>
              <a:buChar char="Ø"/>
            </a:pPr>
            <a:r>
              <a:rPr lang="en-US">
                <a:solidFill>
                  <a:schemeClr val="accent2"/>
                </a:solidFill>
              </a:rPr>
              <a:t>“currency_buyer”</a:t>
            </a:r>
            <a:r>
              <a:rPr lang="en-US"/>
              <a:t> and </a:t>
            </a:r>
            <a:r>
              <a:rPr lang="en-US">
                <a:solidFill>
                  <a:schemeClr val="accent2"/>
                </a:solidFill>
              </a:rPr>
              <a:t>“theme” </a:t>
            </a:r>
            <a:r>
              <a:rPr lang="en-US"/>
              <a:t>columns are deleted for having only 1 value. Additionally, </a:t>
            </a:r>
            <a:r>
              <a:rPr lang="en-US">
                <a:solidFill>
                  <a:schemeClr val="accent2"/>
                </a:solidFill>
              </a:rPr>
              <a:t>“shipping_option_name”, “urgency_text”</a:t>
            </a:r>
            <a:r>
              <a:rPr lang="en-US"/>
              <a:t>, </a:t>
            </a:r>
            <a:r>
              <a:rPr lang="en-US">
                <a:solidFill>
                  <a:schemeClr val="accent2"/>
                </a:solidFill>
              </a:rPr>
              <a:t>“origin_country”</a:t>
            </a:r>
            <a:r>
              <a:rPr lang="en-US"/>
              <a:t> are also removed from analysis as most products have the same value.</a:t>
            </a:r>
          </a:p>
          <a:p>
            <a:pPr marL="285750" indent="-285750">
              <a:buFont typeface="Wingdings" panose="05000000000000000000" pitchFamily="2" charset="2"/>
              <a:buChar char="Ø"/>
            </a:pPr>
            <a:r>
              <a:rPr lang="en-US"/>
              <a:t>All Boolean columns such </a:t>
            </a:r>
            <a:r>
              <a:rPr lang="en-US">
                <a:solidFill>
                  <a:schemeClr val="accent2"/>
                </a:solidFill>
              </a:rPr>
              <a:t>“uses_ad_boosts” </a:t>
            </a:r>
            <a:r>
              <a:rPr lang="en-US"/>
              <a:t>and </a:t>
            </a:r>
            <a:r>
              <a:rPr lang="en-US">
                <a:solidFill>
                  <a:schemeClr val="accent2"/>
                </a:solidFill>
              </a:rPr>
              <a:t>“badge_local_product” </a:t>
            </a:r>
            <a:r>
              <a:rPr lang="en-US"/>
              <a:t>are turned into True/False datatype.</a:t>
            </a:r>
          </a:p>
          <a:p>
            <a:pPr marL="285750" indent="-285750">
              <a:buFont typeface="Wingdings" panose="05000000000000000000" pitchFamily="2" charset="2"/>
              <a:buChar char="Ø"/>
            </a:pPr>
            <a:r>
              <a:rPr lang="en-US">
                <a:solidFill>
                  <a:schemeClr val="accent2"/>
                </a:solidFill>
              </a:rPr>
              <a:t>“merchant name” </a:t>
            </a:r>
            <a:r>
              <a:rPr lang="en-US"/>
              <a:t>and</a:t>
            </a:r>
            <a:r>
              <a:rPr lang="en-US">
                <a:solidFill>
                  <a:schemeClr val="accent2"/>
                </a:solidFill>
              </a:rPr>
              <a:t> “merchant title”</a:t>
            </a:r>
            <a:r>
              <a:rPr lang="en-US"/>
              <a:t> are nearly similar. Additionally, since there are no merchants of different id that have the same title, the merchant title is unique. The columns </a:t>
            </a:r>
            <a:r>
              <a:rPr lang="en-US">
                <a:solidFill>
                  <a:schemeClr val="accent2"/>
                </a:solidFill>
              </a:rPr>
              <a:t>“merchant_id” </a:t>
            </a:r>
            <a:r>
              <a:rPr lang="en-US"/>
              <a:t>and</a:t>
            </a:r>
            <a:r>
              <a:rPr lang="en-US">
                <a:solidFill>
                  <a:schemeClr val="accent2"/>
                </a:solidFill>
              </a:rPr>
              <a:t> “merchant_name” </a:t>
            </a:r>
            <a:r>
              <a:rPr lang="en-US"/>
              <a:t>are thus removed.</a:t>
            </a:r>
          </a:p>
        </p:txBody>
      </p:sp>
    </p:spTree>
    <p:extLst>
      <p:ext uri="{BB962C8B-B14F-4D97-AF65-F5344CB8AC3E}">
        <p14:creationId xmlns:p14="http://schemas.microsoft.com/office/powerpoint/2010/main" val="167476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4E95C8-8C8C-9CA0-A19A-7A530B0B933B}"/>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03</a:t>
            </a:r>
            <a:endParaRPr lang="ko-KR" altLang="en-US" sz="32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C3F9CB0A-3515-2DF9-0B86-25FE3FD81FAF}"/>
              </a:ext>
            </a:extLst>
          </p:cNvPr>
          <p:cNvSpPr txBox="1"/>
          <p:nvPr/>
        </p:nvSpPr>
        <p:spPr>
          <a:xfrm>
            <a:off x="1119353" y="388738"/>
            <a:ext cx="6919903"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General statistics</a:t>
            </a:r>
            <a:endParaRPr lang="ko-KR" altLang="en-US" b="1" dirty="0">
              <a:solidFill>
                <a:schemeClr val="tx1">
                  <a:lumMod val="75000"/>
                  <a:lumOff val="25000"/>
                </a:schemeClr>
              </a:solidFill>
              <a:cs typeface="Arial" pitchFamily="34" charset="0"/>
            </a:endParaRPr>
          </a:p>
        </p:txBody>
      </p:sp>
      <p:pic>
        <p:nvPicPr>
          <p:cNvPr id="9" name="Picture 8">
            <a:extLst>
              <a:ext uri="{FF2B5EF4-FFF2-40B4-BE49-F238E27FC236}">
                <a16:creationId xmlns:a16="http://schemas.microsoft.com/office/drawing/2014/main" id="{11E6D039-5548-0CAF-2C43-305843D6A5F5}"/>
              </a:ext>
            </a:extLst>
          </p:cNvPr>
          <p:cNvPicPr>
            <a:picLocks noChangeAspect="1"/>
          </p:cNvPicPr>
          <p:nvPr/>
        </p:nvPicPr>
        <p:blipFill>
          <a:blip r:embed="rId2"/>
          <a:stretch>
            <a:fillRect/>
          </a:stretch>
        </p:blipFill>
        <p:spPr>
          <a:xfrm>
            <a:off x="216872" y="1266975"/>
            <a:ext cx="6865853" cy="2186372"/>
          </a:xfrm>
          <a:prstGeom prst="rect">
            <a:avLst/>
          </a:prstGeom>
        </p:spPr>
      </p:pic>
      <p:pic>
        <p:nvPicPr>
          <p:cNvPr id="10" name="Picture 9">
            <a:extLst>
              <a:ext uri="{FF2B5EF4-FFF2-40B4-BE49-F238E27FC236}">
                <a16:creationId xmlns:a16="http://schemas.microsoft.com/office/drawing/2014/main" id="{D40CA4E0-7D6E-810A-6610-804ED6D94798}"/>
              </a:ext>
            </a:extLst>
          </p:cNvPr>
          <p:cNvPicPr>
            <a:picLocks noChangeAspect="1"/>
          </p:cNvPicPr>
          <p:nvPr/>
        </p:nvPicPr>
        <p:blipFill>
          <a:blip r:embed="rId3"/>
          <a:stretch>
            <a:fillRect/>
          </a:stretch>
        </p:blipFill>
        <p:spPr>
          <a:xfrm>
            <a:off x="292963" y="4224171"/>
            <a:ext cx="6763445" cy="2238912"/>
          </a:xfrm>
          <a:prstGeom prst="rect">
            <a:avLst/>
          </a:prstGeom>
        </p:spPr>
      </p:pic>
      <p:grpSp>
        <p:nvGrpSpPr>
          <p:cNvPr id="6" name="Group 5">
            <a:extLst>
              <a:ext uri="{FF2B5EF4-FFF2-40B4-BE49-F238E27FC236}">
                <a16:creationId xmlns:a16="http://schemas.microsoft.com/office/drawing/2014/main" id="{9649CF2B-F13A-B269-5CA4-4CA47E060DB8}"/>
              </a:ext>
            </a:extLst>
          </p:cNvPr>
          <p:cNvGrpSpPr/>
          <p:nvPr/>
        </p:nvGrpSpPr>
        <p:grpSpPr>
          <a:xfrm>
            <a:off x="7384150" y="2980687"/>
            <a:ext cx="4803941" cy="3753615"/>
            <a:chOff x="7298960" y="2474660"/>
            <a:chExt cx="4803941" cy="3753615"/>
          </a:xfrm>
        </p:grpSpPr>
        <p:pic>
          <p:nvPicPr>
            <p:cNvPr id="30" name="Picture 29">
              <a:extLst>
                <a:ext uri="{FF2B5EF4-FFF2-40B4-BE49-F238E27FC236}">
                  <a16:creationId xmlns:a16="http://schemas.microsoft.com/office/drawing/2014/main" id="{F1E87136-30D4-AF5C-5DD7-87AF5799D469}"/>
                </a:ext>
              </a:extLst>
            </p:cNvPr>
            <p:cNvPicPr>
              <a:picLocks noChangeAspect="1"/>
            </p:cNvPicPr>
            <p:nvPr/>
          </p:nvPicPr>
          <p:blipFill>
            <a:blip r:embed="rId4"/>
            <a:stretch>
              <a:fillRect/>
            </a:stretch>
          </p:blipFill>
          <p:spPr>
            <a:xfrm>
              <a:off x="7761917" y="2579029"/>
              <a:ext cx="3424198" cy="3424198"/>
            </a:xfrm>
            <a:prstGeom prst="rect">
              <a:avLst/>
            </a:prstGeom>
          </p:spPr>
        </p:pic>
        <p:pic>
          <p:nvPicPr>
            <p:cNvPr id="15" name="Picture 14" descr="A red star on a black background&#10;&#10;Description automatically generated">
              <a:extLst>
                <a:ext uri="{FF2B5EF4-FFF2-40B4-BE49-F238E27FC236}">
                  <a16:creationId xmlns:a16="http://schemas.microsoft.com/office/drawing/2014/main" id="{93042443-B921-2F7B-56E5-1EBA57AA116A}"/>
                </a:ext>
              </a:extLst>
            </p:cNvPr>
            <p:cNvPicPr>
              <a:picLocks noChangeAspect="1"/>
            </p:cNvPicPr>
            <p:nvPr/>
          </p:nvPicPr>
          <p:blipFill>
            <a:blip r:embed="rId5"/>
            <a:stretch>
              <a:fillRect/>
            </a:stretch>
          </p:blipFill>
          <p:spPr>
            <a:xfrm>
              <a:off x="8926469" y="2474660"/>
              <a:ext cx="403086" cy="403086"/>
            </a:xfrm>
            <a:prstGeom prst="rect">
              <a:avLst/>
            </a:prstGeom>
          </p:spPr>
        </p:pic>
        <p:grpSp>
          <p:nvGrpSpPr>
            <p:cNvPr id="35" name="Group 34">
              <a:extLst>
                <a:ext uri="{FF2B5EF4-FFF2-40B4-BE49-F238E27FC236}">
                  <a16:creationId xmlns:a16="http://schemas.microsoft.com/office/drawing/2014/main" id="{A652C7CE-048B-9F4F-3D62-6571CBB2D47A}"/>
                </a:ext>
              </a:extLst>
            </p:cNvPr>
            <p:cNvGrpSpPr/>
            <p:nvPr/>
          </p:nvGrpSpPr>
          <p:grpSpPr>
            <a:xfrm>
              <a:off x="7817627" y="2972904"/>
              <a:ext cx="730894" cy="733349"/>
              <a:chOff x="7764361" y="3523268"/>
              <a:chExt cx="730894" cy="733349"/>
            </a:xfrm>
          </p:grpSpPr>
          <p:pic>
            <p:nvPicPr>
              <p:cNvPr id="16" name="Picture 15" descr="A red star on a black background&#10;&#10;Description automatically generated">
                <a:extLst>
                  <a:ext uri="{FF2B5EF4-FFF2-40B4-BE49-F238E27FC236}">
                    <a16:creationId xmlns:a16="http://schemas.microsoft.com/office/drawing/2014/main" id="{2F7496E5-A8F7-9BE9-1D57-B0FDF9D54357}"/>
                  </a:ext>
                </a:extLst>
              </p:cNvPr>
              <p:cNvPicPr>
                <a:picLocks noChangeAspect="1"/>
              </p:cNvPicPr>
              <p:nvPr/>
            </p:nvPicPr>
            <p:blipFill>
              <a:blip r:embed="rId5"/>
              <a:stretch>
                <a:fillRect/>
              </a:stretch>
            </p:blipFill>
            <p:spPr>
              <a:xfrm>
                <a:off x="7764361" y="3853531"/>
                <a:ext cx="403086" cy="403086"/>
              </a:xfrm>
              <a:prstGeom prst="rect">
                <a:avLst/>
              </a:prstGeom>
            </p:spPr>
          </p:pic>
          <p:pic>
            <p:nvPicPr>
              <p:cNvPr id="17" name="Picture 16" descr="A red star on a black background&#10;&#10;Description automatically generated">
                <a:extLst>
                  <a:ext uri="{FF2B5EF4-FFF2-40B4-BE49-F238E27FC236}">
                    <a16:creationId xmlns:a16="http://schemas.microsoft.com/office/drawing/2014/main" id="{1839AC24-84AD-E3E2-1CFE-4C57AA55798E}"/>
                  </a:ext>
                </a:extLst>
              </p:cNvPr>
              <p:cNvPicPr>
                <a:picLocks noChangeAspect="1"/>
              </p:cNvPicPr>
              <p:nvPr/>
            </p:nvPicPr>
            <p:blipFill>
              <a:blip r:embed="rId5"/>
              <a:stretch>
                <a:fillRect/>
              </a:stretch>
            </p:blipFill>
            <p:spPr>
              <a:xfrm>
                <a:off x="8092169" y="3523268"/>
                <a:ext cx="403086" cy="403086"/>
              </a:xfrm>
              <a:prstGeom prst="rect">
                <a:avLst/>
              </a:prstGeom>
            </p:spPr>
          </p:pic>
        </p:grpSp>
        <p:grpSp>
          <p:nvGrpSpPr>
            <p:cNvPr id="34" name="Group 33">
              <a:extLst>
                <a:ext uri="{FF2B5EF4-FFF2-40B4-BE49-F238E27FC236}">
                  <a16:creationId xmlns:a16="http://schemas.microsoft.com/office/drawing/2014/main" id="{4B1D9C3F-3BD0-B119-C8C0-2ECEC50C3794}"/>
                </a:ext>
              </a:extLst>
            </p:cNvPr>
            <p:cNvGrpSpPr/>
            <p:nvPr/>
          </p:nvGrpSpPr>
          <p:grpSpPr>
            <a:xfrm>
              <a:off x="7298960" y="4224171"/>
              <a:ext cx="793562" cy="790215"/>
              <a:chOff x="7508886" y="4789775"/>
              <a:chExt cx="793562" cy="790215"/>
            </a:xfrm>
          </p:grpSpPr>
          <p:pic>
            <p:nvPicPr>
              <p:cNvPr id="18" name="Picture 17" descr="A red star on a black background&#10;&#10;Description automatically generated">
                <a:extLst>
                  <a:ext uri="{FF2B5EF4-FFF2-40B4-BE49-F238E27FC236}">
                    <a16:creationId xmlns:a16="http://schemas.microsoft.com/office/drawing/2014/main" id="{BF2076A7-1711-8C95-6295-82EE944C8EBA}"/>
                  </a:ext>
                </a:extLst>
              </p:cNvPr>
              <p:cNvPicPr>
                <a:picLocks noChangeAspect="1"/>
              </p:cNvPicPr>
              <p:nvPr/>
            </p:nvPicPr>
            <p:blipFill>
              <a:blip r:embed="rId5"/>
              <a:stretch>
                <a:fillRect/>
              </a:stretch>
            </p:blipFill>
            <p:spPr>
              <a:xfrm>
                <a:off x="7695268" y="4789775"/>
                <a:ext cx="403086" cy="403086"/>
              </a:xfrm>
              <a:prstGeom prst="rect">
                <a:avLst/>
              </a:prstGeom>
            </p:spPr>
          </p:pic>
          <p:pic>
            <p:nvPicPr>
              <p:cNvPr id="19" name="Picture 18" descr="A red star on a black background&#10;&#10;Description automatically generated">
                <a:extLst>
                  <a:ext uri="{FF2B5EF4-FFF2-40B4-BE49-F238E27FC236}">
                    <a16:creationId xmlns:a16="http://schemas.microsoft.com/office/drawing/2014/main" id="{317D56FC-24DD-2F91-B7D2-4501F7DAC969}"/>
                  </a:ext>
                </a:extLst>
              </p:cNvPr>
              <p:cNvPicPr>
                <a:picLocks noChangeAspect="1"/>
              </p:cNvPicPr>
              <p:nvPr/>
            </p:nvPicPr>
            <p:blipFill>
              <a:blip r:embed="rId5"/>
              <a:stretch>
                <a:fillRect/>
              </a:stretch>
            </p:blipFill>
            <p:spPr>
              <a:xfrm>
                <a:off x="7899362" y="5153399"/>
                <a:ext cx="403086" cy="403086"/>
              </a:xfrm>
              <a:prstGeom prst="rect">
                <a:avLst/>
              </a:prstGeom>
            </p:spPr>
          </p:pic>
          <p:pic>
            <p:nvPicPr>
              <p:cNvPr id="21" name="Picture 20" descr="A red star on a black background&#10;&#10;Description automatically generated">
                <a:extLst>
                  <a:ext uri="{FF2B5EF4-FFF2-40B4-BE49-F238E27FC236}">
                    <a16:creationId xmlns:a16="http://schemas.microsoft.com/office/drawing/2014/main" id="{46B422AC-BF21-A92A-A78B-8CFEC6D7A9C1}"/>
                  </a:ext>
                </a:extLst>
              </p:cNvPr>
              <p:cNvPicPr>
                <a:picLocks noChangeAspect="1"/>
              </p:cNvPicPr>
              <p:nvPr/>
            </p:nvPicPr>
            <p:blipFill>
              <a:blip r:embed="rId5"/>
              <a:stretch>
                <a:fillRect/>
              </a:stretch>
            </p:blipFill>
            <p:spPr>
              <a:xfrm>
                <a:off x="7508886" y="5176904"/>
                <a:ext cx="403086" cy="403086"/>
              </a:xfrm>
              <a:prstGeom prst="rect">
                <a:avLst/>
              </a:prstGeom>
            </p:spPr>
          </p:pic>
        </p:grpSp>
        <p:grpSp>
          <p:nvGrpSpPr>
            <p:cNvPr id="32" name="Group 31">
              <a:extLst>
                <a:ext uri="{FF2B5EF4-FFF2-40B4-BE49-F238E27FC236}">
                  <a16:creationId xmlns:a16="http://schemas.microsoft.com/office/drawing/2014/main" id="{920BD149-6EDE-137F-7E3D-57076DD7BF4F}"/>
                </a:ext>
              </a:extLst>
            </p:cNvPr>
            <p:cNvGrpSpPr/>
            <p:nvPr/>
          </p:nvGrpSpPr>
          <p:grpSpPr>
            <a:xfrm>
              <a:off x="7748534" y="5361214"/>
              <a:ext cx="1028188" cy="867061"/>
              <a:chOff x="7910028" y="5930315"/>
              <a:chExt cx="1028188" cy="867061"/>
            </a:xfrm>
          </p:grpSpPr>
          <p:pic>
            <p:nvPicPr>
              <p:cNvPr id="20" name="Picture 19" descr="A red star on a black background&#10;&#10;Description automatically generated">
                <a:extLst>
                  <a:ext uri="{FF2B5EF4-FFF2-40B4-BE49-F238E27FC236}">
                    <a16:creationId xmlns:a16="http://schemas.microsoft.com/office/drawing/2014/main" id="{DAAD27FF-BF20-F6DC-79F8-491C335E4B62}"/>
                  </a:ext>
                </a:extLst>
              </p:cNvPr>
              <p:cNvPicPr>
                <a:picLocks noChangeAspect="1"/>
              </p:cNvPicPr>
              <p:nvPr/>
            </p:nvPicPr>
            <p:blipFill>
              <a:blip r:embed="rId5"/>
              <a:stretch>
                <a:fillRect/>
              </a:stretch>
            </p:blipFill>
            <p:spPr>
              <a:xfrm>
                <a:off x="8219598" y="6394290"/>
                <a:ext cx="403086" cy="403086"/>
              </a:xfrm>
              <a:prstGeom prst="rect">
                <a:avLst/>
              </a:prstGeom>
            </p:spPr>
          </p:pic>
          <p:pic>
            <p:nvPicPr>
              <p:cNvPr id="22" name="Picture 21" descr="A red star on a black background&#10;&#10;Description automatically generated">
                <a:extLst>
                  <a:ext uri="{FF2B5EF4-FFF2-40B4-BE49-F238E27FC236}">
                    <a16:creationId xmlns:a16="http://schemas.microsoft.com/office/drawing/2014/main" id="{5ED16125-CB43-67AE-AB53-2FC917810281}"/>
                  </a:ext>
                </a:extLst>
              </p:cNvPr>
              <p:cNvPicPr>
                <a:picLocks noChangeAspect="1"/>
              </p:cNvPicPr>
              <p:nvPr/>
            </p:nvPicPr>
            <p:blipFill>
              <a:blip r:embed="rId5"/>
              <a:stretch>
                <a:fillRect/>
              </a:stretch>
            </p:blipFill>
            <p:spPr>
              <a:xfrm>
                <a:off x="8535130" y="6155363"/>
                <a:ext cx="403086" cy="403086"/>
              </a:xfrm>
              <a:prstGeom prst="rect">
                <a:avLst/>
              </a:prstGeom>
            </p:spPr>
          </p:pic>
          <p:pic>
            <p:nvPicPr>
              <p:cNvPr id="25" name="Picture 24" descr="A red star on a black background&#10;&#10;Description automatically generated">
                <a:extLst>
                  <a:ext uri="{FF2B5EF4-FFF2-40B4-BE49-F238E27FC236}">
                    <a16:creationId xmlns:a16="http://schemas.microsoft.com/office/drawing/2014/main" id="{3A6A05E9-DD90-ADF4-B3FC-4A212F126AB3}"/>
                  </a:ext>
                </a:extLst>
              </p:cNvPr>
              <p:cNvPicPr>
                <a:picLocks noChangeAspect="1"/>
              </p:cNvPicPr>
              <p:nvPr/>
            </p:nvPicPr>
            <p:blipFill>
              <a:blip r:embed="rId5"/>
              <a:stretch>
                <a:fillRect/>
              </a:stretch>
            </p:blipFill>
            <p:spPr>
              <a:xfrm>
                <a:off x="7910028" y="6156406"/>
                <a:ext cx="403086" cy="403086"/>
              </a:xfrm>
              <a:prstGeom prst="rect">
                <a:avLst/>
              </a:prstGeom>
            </p:spPr>
          </p:pic>
          <p:pic>
            <p:nvPicPr>
              <p:cNvPr id="26" name="Picture 25" descr="A red star on a black background&#10;&#10;Description automatically generated">
                <a:extLst>
                  <a:ext uri="{FF2B5EF4-FFF2-40B4-BE49-F238E27FC236}">
                    <a16:creationId xmlns:a16="http://schemas.microsoft.com/office/drawing/2014/main" id="{2FCE1C68-F34C-2DAA-BC1E-62F8495F4358}"/>
                  </a:ext>
                </a:extLst>
              </p:cNvPr>
              <p:cNvPicPr>
                <a:picLocks noChangeAspect="1"/>
              </p:cNvPicPr>
              <p:nvPr/>
            </p:nvPicPr>
            <p:blipFill>
              <a:blip r:embed="rId5"/>
              <a:stretch>
                <a:fillRect/>
              </a:stretch>
            </p:blipFill>
            <p:spPr>
              <a:xfrm>
                <a:off x="8217497" y="5930315"/>
                <a:ext cx="403086" cy="403086"/>
              </a:xfrm>
              <a:prstGeom prst="rect">
                <a:avLst/>
              </a:prstGeom>
            </p:spPr>
          </p:pic>
        </p:grpSp>
        <p:grpSp>
          <p:nvGrpSpPr>
            <p:cNvPr id="33" name="Group 32">
              <a:extLst>
                <a:ext uri="{FF2B5EF4-FFF2-40B4-BE49-F238E27FC236}">
                  <a16:creationId xmlns:a16="http://schemas.microsoft.com/office/drawing/2014/main" id="{62B52C6D-01C3-C8BC-F699-745F637AF4F6}"/>
                </a:ext>
              </a:extLst>
            </p:cNvPr>
            <p:cNvGrpSpPr/>
            <p:nvPr/>
          </p:nvGrpSpPr>
          <p:grpSpPr>
            <a:xfrm>
              <a:off x="11072838" y="3906069"/>
              <a:ext cx="1030063" cy="1032267"/>
              <a:chOff x="11019572" y="4456433"/>
              <a:chExt cx="1030063" cy="1032267"/>
            </a:xfrm>
          </p:grpSpPr>
          <p:pic>
            <p:nvPicPr>
              <p:cNvPr id="23" name="Picture 22" descr="A red star on a black background&#10;&#10;Description automatically generated">
                <a:extLst>
                  <a:ext uri="{FF2B5EF4-FFF2-40B4-BE49-F238E27FC236}">
                    <a16:creationId xmlns:a16="http://schemas.microsoft.com/office/drawing/2014/main" id="{8A181108-D331-C15F-B688-7E01C85CD2CA}"/>
                  </a:ext>
                </a:extLst>
              </p:cNvPr>
              <p:cNvPicPr>
                <a:picLocks noChangeAspect="1"/>
              </p:cNvPicPr>
              <p:nvPr/>
            </p:nvPicPr>
            <p:blipFill>
              <a:blip r:embed="rId5"/>
              <a:stretch>
                <a:fillRect/>
              </a:stretch>
            </p:blipFill>
            <p:spPr>
              <a:xfrm>
                <a:off x="11131518" y="5085614"/>
                <a:ext cx="403086" cy="403086"/>
              </a:xfrm>
              <a:prstGeom prst="rect">
                <a:avLst/>
              </a:prstGeom>
            </p:spPr>
          </p:pic>
          <p:pic>
            <p:nvPicPr>
              <p:cNvPr id="24" name="Picture 23" descr="A red star on a black background&#10;&#10;Description automatically generated">
                <a:extLst>
                  <a:ext uri="{FF2B5EF4-FFF2-40B4-BE49-F238E27FC236}">
                    <a16:creationId xmlns:a16="http://schemas.microsoft.com/office/drawing/2014/main" id="{4A9FFDFB-BBF5-5D0F-4645-B3DA120FC1AB}"/>
                  </a:ext>
                </a:extLst>
              </p:cNvPr>
              <p:cNvPicPr>
                <a:picLocks noChangeAspect="1"/>
              </p:cNvPicPr>
              <p:nvPr/>
            </p:nvPicPr>
            <p:blipFill>
              <a:blip r:embed="rId5"/>
              <a:stretch>
                <a:fillRect/>
              </a:stretch>
            </p:blipFill>
            <p:spPr>
              <a:xfrm>
                <a:off x="11334545" y="4456433"/>
                <a:ext cx="403086" cy="403086"/>
              </a:xfrm>
              <a:prstGeom prst="rect">
                <a:avLst/>
              </a:prstGeom>
            </p:spPr>
          </p:pic>
          <p:pic>
            <p:nvPicPr>
              <p:cNvPr id="27" name="Picture 26" descr="A red star on a black background&#10;&#10;Description automatically generated">
                <a:extLst>
                  <a:ext uri="{FF2B5EF4-FFF2-40B4-BE49-F238E27FC236}">
                    <a16:creationId xmlns:a16="http://schemas.microsoft.com/office/drawing/2014/main" id="{F948A5B8-A593-0B32-D420-FA5D45BF0B84}"/>
                  </a:ext>
                </a:extLst>
              </p:cNvPr>
              <p:cNvPicPr>
                <a:picLocks noChangeAspect="1"/>
              </p:cNvPicPr>
              <p:nvPr/>
            </p:nvPicPr>
            <p:blipFill>
              <a:blip r:embed="rId5"/>
              <a:stretch>
                <a:fillRect/>
              </a:stretch>
            </p:blipFill>
            <p:spPr>
              <a:xfrm>
                <a:off x="11536088" y="5085614"/>
                <a:ext cx="403086" cy="403086"/>
              </a:xfrm>
              <a:prstGeom prst="rect">
                <a:avLst/>
              </a:prstGeom>
            </p:spPr>
          </p:pic>
          <p:pic>
            <p:nvPicPr>
              <p:cNvPr id="28" name="Picture 27" descr="A red star on a black background&#10;&#10;Description automatically generated">
                <a:extLst>
                  <a:ext uri="{FF2B5EF4-FFF2-40B4-BE49-F238E27FC236}">
                    <a16:creationId xmlns:a16="http://schemas.microsoft.com/office/drawing/2014/main" id="{6C1AD97F-B00F-AD34-A9F4-9C0B6D1C37DB}"/>
                  </a:ext>
                </a:extLst>
              </p:cNvPr>
              <p:cNvPicPr>
                <a:picLocks noChangeAspect="1"/>
              </p:cNvPicPr>
              <p:nvPr/>
            </p:nvPicPr>
            <p:blipFill>
              <a:blip r:embed="rId5"/>
              <a:stretch>
                <a:fillRect/>
              </a:stretch>
            </p:blipFill>
            <p:spPr>
              <a:xfrm>
                <a:off x="11646549" y="4724859"/>
                <a:ext cx="403086" cy="403086"/>
              </a:xfrm>
              <a:prstGeom prst="rect">
                <a:avLst/>
              </a:prstGeom>
            </p:spPr>
          </p:pic>
          <p:pic>
            <p:nvPicPr>
              <p:cNvPr id="29" name="Picture 28" descr="A red star on a black background&#10;&#10;Description automatically generated">
                <a:extLst>
                  <a:ext uri="{FF2B5EF4-FFF2-40B4-BE49-F238E27FC236}">
                    <a16:creationId xmlns:a16="http://schemas.microsoft.com/office/drawing/2014/main" id="{F2E4634B-2B45-2492-505C-96369E4890DE}"/>
                  </a:ext>
                </a:extLst>
              </p:cNvPr>
              <p:cNvPicPr>
                <a:picLocks noChangeAspect="1"/>
              </p:cNvPicPr>
              <p:nvPr/>
            </p:nvPicPr>
            <p:blipFill>
              <a:blip r:embed="rId5"/>
              <a:stretch>
                <a:fillRect/>
              </a:stretch>
            </p:blipFill>
            <p:spPr>
              <a:xfrm>
                <a:off x="11019572" y="4709738"/>
                <a:ext cx="403086" cy="403086"/>
              </a:xfrm>
              <a:prstGeom prst="rect">
                <a:avLst/>
              </a:prstGeom>
            </p:spPr>
          </p:pic>
        </p:grpSp>
        <p:pic>
          <p:nvPicPr>
            <p:cNvPr id="31" name="Picture 30">
              <a:extLst>
                <a:ext uri="{FF2B5EF4-FFF2-40B4-BE49-F238E27FC236}">
                  <a16:creationId xmlns:a16="http://schemas.microsoft.com/office/drawing/2014/main" id="{BDD3401F-1463-F09A-A49A-DD594E7C9048}"/>
                </a:ext>
              </a:extLst>
            </p:cNvPr>
            <p:cNvPicPr>
              <a:picLocks noChangeAspect="1"/>
            </p:cNvPicPr>
            <p:nvPr/>
          </p:nvPicPr>
          <p:blipFill rotWithShape="1">
            <a:blip r:embed="rId6"/>
            <a:srcRect l="8657" t="9364" r="2658" b="6138"/>
            <a:stretch/>
          </p:blipFill>
          <p:spPr>
            <a:xfrm>
              <a:off x="8905931" y="3827237"/>
              <a:ext cx="1280589" cy="1111099"/>
            </a:xfrm>
            <a:prstGeom prst="rect">
              <a:avLst/>
            </a:prstGeom>
          </p:spPr>
        </p:pic>
      </p:grpSp>
      <p:sp>
        <p:nvSpPr>
          <p:cNvPr id="3" name="TextBox 2">
            <a:extLst>
              <a:ext uri="{FF2B5EF4-FFF2-40B4-BE49-F238E27FC236}">
                <a16:creationId xmlns:a16="http://schemas.microsoft.com/office/drawing/2014/main" id="{F875A609-E7B8-4311-A4EC-C79CF948A4D6}"/>
              </a:ext>
            </a:extLst>
          </p:cNvPr>
          <p:cNvSpPr txBox="1"/>
          <p:nvPr/>
        </p:nvSpPr>
        <p:spPr>
          <a:xfrm>
            <a:off x="7284421" y="1266975"/>
            <a:ext cx="4693987" cy="1477328"/>
          </a:xfrm>
          <a:prstGeom prst="rect">
            <a:avLst/>
          </a:prstGeom>
          <a:noFill/>
        </p:spPr>
        <p:txBody>
          <a:bodyPr wrap="square">
            <a:spAutoFit/>
          </a:bodyPr>
          <a:lstStyle/>
          <a:p>
            <a:pPr marL="45720" algn="just"/>
            <a:r>
              <a:rPr lang="en-US"/>
              <a:t>Generally</a:t>
            </a:r>
            <a:r>
              <a:rPr lang="en-US">
                <a:solidFill>
                  <a:schemeClr val="tx1"/>
                </a:solidFill>
              </a:rPr>
              <a:t>, the merchants on wish.com have performed exceptionally well in summer sales, as seen by the high revenue coupled with majority of positive ratings (</a:t>
            </a:r>
            <a:r>
              <a:rPr lang="en-US">
                <a:solidFill>
                  <a:srgbClr val="FF0000"/>
                </a:solidFill>
              </a:rPr>
              <a:t>47%</a:t>
            </a:r>
            <a:r>
              <a:rPr lang="en-US">
                <a:solidFill>
                  <a:schemeClr val="tx1"/>
                </a:solidFill>
              </a:rPr>
              <a:t> of all ratings is </a:t>
            </a:r>
            <a:r>
              <a:rPr lang="en-US">
                <a:solidFill>
                  <a:srgbClr val="FF0000"/>
                </a:solidFill>
              </a:rPr>
              <a:t>5</a:t>
            </a:r>
            <a:r>
              <a:rPr lang="en-US">
                <a:solidFill>
                  <a:schemeClr val="tx1"/>
                </a:solidFill>
              </a:rPr>
              <a:t> stars and </a:t>
            </a:r>
            <a:r>
              <a:rPr lang="en-US">
                <a:solidFill>
                  <a:srgbClr val="FF0000"/>
                </a:solidFill>
              </a:rPr>
              <a:t>19%</a:t>
            </a:r>
            <a:r>
              <a:rPr lang="en-US">
                <a:solidFill>
                  <a:schemeClr val="tx1"/>
                </a:solidFill>
              </a:rPr>
              <a:t> of all ratings is </a:t>
            </a:r>
            <a:r>
              <a:rPr lang="en-US">
                <a:solidFill>
                  <a:srgbClr val="FF0000"/>
                </a:solidFill>
              </a:rPr>
              <a:t>4</a:t>
            </a:r>
            <a:r>
              <a:rPr lang="en-US">
                <a:solidFill>
                  <a:schemeClr val="tx1"/>
                </a:solidFill>
              </a:rPr>
              <a:t> stars)</a:t>
            </a:r>
          </a:p>
        </p:txBody>
      </p:sp>
    </p:spTree>
    <p:extLst>
      <p:ext uri="{BB962C8B-B14F-4D97-AF65-F5344CB8AC3E}">
        <p14:creationId xmlns:p14="http://schemas.microsoft.com/office/powerpoint/2010/main" val="1395645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04</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Product’s color and size analysis</a:t>
            </a:r>
            <a:endParaRPr lang="ko-KR" altLang="en-US" b="1" dirty="0">
              <a:solidFill>
                <a:schemeClr val="tx1">
                  <a:lumMod val="75000"/>
                  <a:lumOff val="25000"/>
                </a:schemeClr>
              </a:solidFill>
              <a:cs typeface="Arial" pitchFamily="34" charset="0"/>
            </a:endParaRPr>
          </a:p>
        </p:txBody>
      </p:sp>
      <p:pic>
        <p:nvPicPr>
          <p:cNvPr id="12" name="Picture 11">
            <a:extLst>
              <a:ext uri="{FF2B5EF4-FFF2-40B4-BE49-F238E27FC236}">
                <a16:creationId xmlns:a16="http://schemas.microsoft.com/office/drawing/2014/main" id="{4BE224BB-68EA-2897-78C3-0E944CC645E8}"/>
              </a:ext>
            </a:extLst>
          </p:cNvPr>
          <p:cNvPicPr>
            <a:picLocks noChangeAspect="1"/>
          </p:cNvPicPr>
          <p:nvPr/>
        </p:nvPicPr>
        <p:blipFill>
          <a:blip r:embed="rId2"/>
          <a:stretch>
            <a:fillRect/>
          </a:stretch>
        </p:blipFill>
        <p:spPr>
          <a:xfrm>
            <a:off x="292963" y="1122347"/>
            <a:ext cx="7788803" cy="5495749"/>
          </a:xfrm>
          <a:prstGeom prst="rect">
            <a:avLst/>
          </a:prstGeom>
        </p:spPr>
      </p:pic>
      <p:sp>
        <p:nvSpPr>
          <p:cNvPr id="2" name="TextBox 1">
            <a:extLst>
              <a:ext uri="{FF2B5EF4-FFF2-40B4-BE49-F238E27FC236}">
                <a16:creationId xmlns:a16="http://schemas.microsoft.com/office/drawing/2014/main" id="{A834FB0E-0385-252E-7029-6CCCD780136E}"/>
              </a:ext>
            </a:extLst>
          </p:cNvPr>
          <p:cNvSpPr txBox="1"/>
          <p:nvPr/>
        </p:nvSpPr>
        <p:spPr>
          <a:xfrm>
            <a:off x="8231859" y="703264"/>
            <a:ext cx="3667178" cy="2308324"/>
          </a:xfrm>
          <a:prstGeom prst="rect">
            <a:avLst/>
          </a:prstGeom>
          <a:noFill/>
        </p:spPr>
        <p:txBody>
          <a:bodyPr wrap="square">
            <a:spAutoFit/>
          </a:bodyPr>
          <a:lstStyle/>
          <a:p>
            <a:r>
              <a:rPr lang="en-US" sz="1800"/>
              <a:t>💡 </a:t>
            </a:r>
            <a:r>
              <a:rPr lang="en-US" sz="1800" b="1"/>
              <a:t>INSIGHT: </a:t>
            </a:r>
            <a:r>
              <a:rPr lang="en-US" sz="1800"/>
              <a:t>The data shows that a very small subset of sizes and colors are generating significantly higher average revenue than the others, with the </a:t>
            </a:r>
            <a:r>
              <a:rPr lang="en-US" sz="1800" i="1"/>
              <a:t>“baby float boat”, “US 6.5 (EU 37), “29”</a:t>
            </a:r>
            <a:r>
              <a:rPr lang="en-US" sz="1800"/>
              <a:t> size and </a:t>
            </a:r>
            <a:r>
              <a:rPr lang="en-US" sz="1800">
                <a:solidFill>
                  <a:schemeClr val="accent1">
                    <a:lumMod val="75000"/>
                  </a:schemeClr>
                </a:solidFill>
              </a:rPr>
              <a:t>“light green”, </a:t>
            </a:r>
            <a:r>
              <a:rPr lang="en-US">
                <a:solidFill>
                  <a:srgbClr val="002060"/>
                </a:solidFill>
              </a:rPr>
              <a:t>“</a:t>
            </a:r>
            <a:r>
              <a:rPr lang="en-US" sz="1800">
                <a:solidFill>
                  <a:srgbClr val="002060"/>
                </a:solidFill>
              </a:rPr>
              <a:t>denim blue”</a:t>
            </a:r>
            <a:r>
              <a:rPr lang="en-US" sz="1800"/>
              <a:t>, and </a:t>
            </a:r>
            <a:r>
              <a:rPr lang="en-US" sz="1800">
                <a:solidFill>
                  <a:srgbClr val="C00000"/>
                </a:solidFill>
              </a:rPr>
              <a:t>“wine red” </a:t>
            </a:r>
            <a:r>
              <a:rPr lang="en-US" sz="1800"/>
              <a:t>colors standing out as top earners. </a:t>
            </a:r>
            <a:endParaRPr lang="en-FI"/>
          </a:p>
        </p:txBody>
      </p:sp>
      <p:sp>
        <p:nvSpPr>
          <p:cNvPr id="3" name="TextBox 2">
            <a:extLst>
              <a:ext uri="{FF2B5EF4-FFF2-40B4-BE49-F238E27FC236}">
                <a16:creationId xmlns:a16="http://schemas.microsoft.com/office/drawing/2014/main" id="{6015E7C0-4B63-C18B-EAE5-23F4F917BF56}"/>
              </a:ext>
            </a:extLst>
          </p:cNvPr>
          <p:cNvSpPr txBox="1"/>
          <p:nvPr/>
        </p:nvSpPr>
        <p:spPr>
          <a:xfrm>
            <a:off x="8231859" y="3226537"/>
            <a:ext cx="3662513" cy="3416320"/>
          </a:xfrm>
          <a:prstGeom prst="rect">
            <a:avLst/>
          </a:prstGeom>
          <a:noFill/>
        </p:spPr>
        <p:txBody>
          <a:bodyPr wrap="square">
            <a:spAutoFit/>
          </a:bodyPr>
          <a:lstStyle/>
          <a:p>
            <a:pPr algn="just"/>
            <a:r>
              <a:rPr lang="en-US" sz="1800" b="1"/>
              <a:t>✊ ACTION:  </a:t>
            </a:r>
          </a:p>
          <a:p>
            <a:pPr marL="285750" indent="-285750" algn="just">
              <a:buFont typeface="Arial" panose="020B0604020202020204" pitchFamily="34" charset="0"/>
              <a:buChar char="•"/>
            </a:pPr>
            <a:r>
              <a:rPr lang="en-US" sz="1800"/>
              <a:t>The context of the selling period is important to determine these sizes and colors. For example, summer apparels and items tend to sell well then they have vibrant colors (especially green and red hues) as the ones shown. </a:t>
            </a:r>
          </a:p>
          <a:p>
            <a:pPr marL="285750" indent="-285750" algn="just">
              <a:buFont typeface="Arial" panose="020B0604020202020204" pitchFamily="34" charset="0"/>
              <a:buChar char="•"/>
            </a:pPr>
            <a:r>
              <a:rPr lang="en-US" sz="1800"/>
              <a:t>Sizes are harder to determine, so Wish.com should collect sizes of items sold in other seasons to determine the size’s trend </a:t>
            </a:r>
            <a:endParaRPr lang="en-FI"/>
          </a:p>
        </p:txBody>
      </p:sp>
    </p:spTree>
    <p:extLst>
      <p:ext uri="{BB962C8B-B14F-4D97-AF65-F5344CB8AC3E}">
        <p14:creationId xmlns:p14="http://schemas.microsoft.com/office/powerpoint/2010/main" val="3537737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05</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Top performing tags in sales and units sold</a:t>
            </a:r>
            <a:endParaRPr lang="ko-KR" altLang="en-US" b="1" dirty="0">
              <a:solidFill>
                <a:schemeClr val="tx1">
                  <a:lumMod val="75000"/>
                  <a:lumOff val="25000"/>
                </a:schemeClr>
              </a:solidFill>
              <a:cs typeface="Arial" pitchFamily="34" charset="0"/>
            </a:endParaRPr>
          </a:p>
        </p:txBody>
      </p:sp>
      <p:grpSp>
        <p:nvGrpSpPr>
          <p:cNvPr id="16" name="Group 15">
            <a:extLst>
              <a:ext uri="{FF2B5EF4-FFF2-40B4-BE49-F238E27FC236}">
                <a16:creationId xmlns:a16="http://schemas.microsoft.com/office/drawing/2014/main" id="{7BAE9D32-5C56-199C-BE33-D265B3DFFC08}"/>
              </a:ext>
            </a:extLst>
          </p:cNvPr>
          <p:cNvGrpSpPr/>
          <p:nvPr/>
        </p:nvGrpSpPr>
        <p:grpSpPr>
          <a:xfrm>
            <a:off x="162330" y="1071679"/>
            <a:ext cx="11793396" cy="3429300"/>
            <a:chOff x="0" y="1045045"/>
            <a:chExt cx="12008868" cy="3491955"/>
          </a:xfrm>
        </p:grpSpPr>
        <p:pic>
          <p:nvPicPr>
            <p:cNvPr id="7" name="Picture 6">
              <a:extLst>
                <a:ext uri="{FF2B5EF4-FFF2-40B4-BE49-F238E27FC236}">
                  <a16:creationId xmlns:a16="http://schemas.microsoft.com/office/drawing/2014/main" id="{DB2136C5-E3C9-F89F-E6D4-AEEB56290BA1}"/>
                </a:ext>
              </a:extLst>
            </p:cNvPr>
            <p:cNvPicPr>
              <a:picLocks noChangeAspect="1"/>
            </p:cNvPicPr>
            <p:nvPr/>
          </p:nvPicPr>
          <p:blipFill rotWithShape="1">
            <a:blip r:embed="rId2"/>
            <a:srcRect t="1817" b="2972"/>
            <a:stretch/>
          </p:blipFill>
          <p:spPr>
            <a:xfrm>
              <a:off x="0" y="1045045"/>
              <a:ext cx="5423761" cy="3491955"/>
            </a:xfrm>
            <a:prstGeom prst="rect">
              <a:avLst/>
            </a:prstGeom>
          </p:spPr>
        </p:pic>
        <p:pic>
          <p:nvPicPr>
            <p:cNvPr id="10" name="Picture 9">
              <a:extLst>
                <a:ext uri="{FF2B5EF4-FFF2-40B4-BE49-F238E27FC236}">
                  <a16:creationId xmlns:a16="http://schemas.microsoft.com/office/drawing/2014/main" id="{F23FED6F-D412-54C2-FF71-7ED20D1620CF}"/>
                </a:ext>
              </a:extLst>
            </p:cNvPr>
            <p:cNvPicPr>
              <a:picLocks noChangeAspect="1"/>
            </p:cNvPicPr>
            <p:nvPr/>
          </p:nvPicPr>
          <p:blipFill>
            <a:blip r:embed="rId3"/>
            <a:stretch>
              <a:fillRect/>
            </a:stretch>
          </p:blipFill>
          <p:spPr>
            <a:xfrm>
              <a:off x="5423761" y="1045045"/>
              <a:ext cx="6585107" cy="3491955"/>
            </a:xfrm>
            <a:prstGeom prst="rect">
              <a:avLst/>
            </a:prstGeom>
          </p:spPr>
        </p:pic>
      </p:grpSp>
      <p:sp>
        <p:nvSpPr>
          <p:cNvPr id="13" name="TextBox 12">
            <a:extLst>
              <a:ext uri="{FF2B5EF4-FFF2-40B4-BE49-F238E27FC236}">
                <a16:creationId xmlns:a16="http://schemas.microsoft.com/office/drawing/2014/main" id="{EBCBCF89-4A22-3E54-EA82-F53703C7E24F}"/>
              </a:ext>
            </a:extLst>
          </p:cNvPr>
          <p:cNvSpPr txBox="1"/>
          <p:nvPr/>
        </p:nvSpPr>
        <p:spPr>
          <a:xfrm>
            <a:off x="301967" y="4806615"/>
            <a:ext cx="11706902" cy="923330"/>
          </a:xfrm>
          <a:prstGeom prst="rect">
            <a:avLst/>
          </a:prstGeom>
          <a:noFill/>
        </p:spPr>
        <p:txBody>
          <a:bodyPr wrap="square">
            <a:spAutoFit/>
          </a:bodyPr>
          <a:lstStyle/>
          <a:p>
            <a:pPr algn="just"/>
            <a:r>
              <a:rPr lang="en-US" sz="1800"/>
              <a:t>💡 </a:t>
            </a:r>
            <a:r>
              <a:rPr lang="en-US" sz="1800" b="1"/>
              <a:t>INSIGHT: </a:t>
            </a:r>
            <a:r>
              <a:rPr lang="en-US" sz="1800"/>
              <a:t>Products tagged with </a:t>
            </a:r>
            <a:r>
              <a:rPr lang="en-US" sz="1800">
                <a:solidFill>
                  <a:srgbClr val="FF0000"/>
                </a:solidFill>
              </a:rPr>
              <a:t>"chiffon dresses“, "polyester shirt" </a:t>
            </a:r>
            <a:r>
              <a:rPr lang="en-US" sz="1800"/>
              <a:t>and</a:t>
            </a:r>
            <a:r>
              <a:rPr lang="en-US" sz="1800">
                <a:solidFill>
                  <a:srgbClr val="FF0000"/>
                </a:solidFill>
              </a:rPr>
              <a:t> “vestidoderenda”</a:t>
            </a:r>
            <a:r>
              <a:rPr lang="en-US" sz="1800">
                <a:solidFill>
                  <a:srgbClr val="FF00FF"/>
                </a:solidFill>
              </a:rPr>
              <a:t> </a:t>
            </a:r>
            <a:r>
              <a:rPr lang="en-US" sz="1800"/>
              <a:t>(lace dress), not only sell the highest volume but also generate the most revenue per product, indicating a strong market preference for these apparels.</a:t>
            </a:r>
          </a:p>
          <a:p>
            <a:pPr algn="just"/>
            <a:r>
              <a:rPr lang="en-US"/>
              <a:t>Additionally, top selling and rated products are highly female oriented, such as women, ball gown and anklets tags.</a:t>
            </a:r>
            <a:r>
              <a:rPr lang="en-US" sz="1800"/>
              <a:t> </a:t>
            </a:r>
            <a:endParaRPr lang="en-FI"/>
          </a:p>
        </p:txBody>
      </p:sp>
      <p:sp>
        <p:nvSpPr>
          <p:cNvPr id="15" name="TextBox 14">
            <a:extLst>
              <a:ext uri="{FF2B5EF4-FFF2-40B4-BE49-F238E27FC236}">
                <a16:creationId xmlns:a16="http://schemas.microsoft.com/office/drawing/2014/main" id="{D842214B-87F7-90C3-FC02-F1FFE4482BE3}"/>
              </a:ext>
            </a:extLst>
          </p:cNvPr>
          <p:cNvSpPr txBox="1"/>
          <p:nvPr/>
        </p:nvSpPr>
        <p:spPr>
          <a:xfrm>
            <a:off x="292963" y="5888355"/>
            <a:ext cx="11653760" cy="646331"/>
          </a:xfrm>
          <a:prstGeom prst="rect">
            <a:avLst/>
          </a:prstGeom>
          <a:noFill/>
        </p:spPr>
        <p:txBody>
          <a:bodyPr wrap="square">
            <a:spAutoFit/>
          </a:bodyPr>
          <a:lstStyle/>
          <a:p>
            <a:pPr algn="just"/>
            <a:r>
              <a:rPr lang="en-US" sz="1800"/>
              <a:t>✊ </a:t>
            </a:r>
            <a:r>
              <a:rPr lang="en-US" sz="1800" b="1"/>
              <a:t>ACTION</a:t>
            </a:r>
            <a:r>
              <a:rPr lang="en-US" sz="1800"/>
              <a:t>: Focus on stock optimization and marketing for dresses, anklets, gowns, polyester shirts, female oriented items, and consider expanding the range within these high-performing categories to capitalize on their popularity. </a:t>
            </a:r>
            <a:endParaRPr lang="en-FI"/>
          </a:p>
        </p:txBody>
      </p:sp>
    </p:spTree>
    <p:extLst>
      <p:ext uri="{BB962C8B-B14F-4D97-AF65-F5344CB8AC3E}">
        <p14:creationId xmlns:p14="http://schemas.microsoft.com/office/powerpoint/2010/main" val="319965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06</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Best and worst performing tags in user ratings</a:t>
            </a:r>
            <a:endParaRPr lang="ko-KR" altLang="en-US" b="1" dirty="0">
              <a:solidFill>
                <a:schemeClr val="tx1">
                  <a:lumMod val="75000"/>
                  <a:lumOff val="25000"/>
                </a:schemeClr>
              </a:solidFill>
              <a:cs typeface="Arial" pitchFamily="34" charset="0"/>
            </a:endParaRPr>
          </a:p>
        </p:txBody>
      </p:sp>
      <p:grpSp>
        <p:nvGrpSpPr>
          <p:cNvPr id="20" name="Group 19">
            <a:extLst>
              <a:ext uri="{FF2B5EF4-FFF2-40B4-BE49-F238E27FC236}">
                <a16:creationId xmlns:a16="http://schemas.microsoft.com/office/drawing/2014/main" id="{273263BB-14DA-5853-088E-6EE4C7A6F995}"/>
              </a:ext>
            </a:extLst>
          </p:cNvPr>
          <p:cNvGrpSpPr/>
          <p:nvPr/>
        </p:nvGrpSpPr>
        <p:grpSpPr>
          <a:xfrm>
            <a:off x="249999" y="1002727"/>
            <a:ext cx="11692002" cy="3427230"/>
            <a:chOff x="292963" y="1041891"/>
            <a:chExt cx="11690592" cy="3426817"/>
          </a:xfrm>
        </p:grpSpPr>
        <p:pic>
          <p:nvPicPr>
            <p:cNvPr id="12" name="Picture 11">
              <a:extLst>
                <a:ext uri="{FF2B5EF4-FFF2-40B4-BE49-F238E27FC236}">
                  <a16:creationId xmlns:a16="http://schemas.microsoft.com/office/drawing/2014/main" id="{4B186789-9E51-A4B3-A545-B1D59E964EC2}"/>
                </a:ext>
              </a:extLst>
            </p:cNvPr>
            <p:cNvPicPr>
              <a:picLocks noChangeAspect="1"/>
            </p:cNvPicPr>
            <p:nvPr/>
          </p:nvPicPr>
          <p:blipFill>
            <a:blip r:embed="rId2"/>
            <a:stretch>
              <a:fillRect/>
            </a:stretch>
          </p:blipFill>
          <p:spPr>
            <a:xfrm>
              <a:off x="292963" y="1041891"/>
              <a:ext cx="6169980" cy="3426817"/>
            </a:xfrm>
            <a:prstGeom prst="rect">
              <a:avLst/>
            </a:prstGeom>
          </p:spPr>
        </p:pic>
        <p:pic>
          <p:nvPicPr>
            <p:cNvPr id="13" name="Picture 12">
              <a:extLst>
                <a:ext uri="{FF2B5EF4-FFF2-40B4-BE49-F238E27FC236}">
                  <a16:creationId xmlns:a16="http://schemas.microsoft.com/office/drawing/2014/main" id="{5C0A47C6-BEDD-7CB1-0134-432F7816F35B}"/>
                </a:ext>
              </a:extLst>
            </p:cNvPr>
            <p:cNvPicPr>
              <a:picLocks noChangeAspect="1"/>
            </p:cNvPicPr>
            <p:nvPr/>
          </p:nvPicPr>
          <p:blipFill>
            <a:blip r:embed="rId3"/>
            <a:stretch>
              <a:fillRect/>
            </a:stretch>
          </p:blipFill>
          <p:spPr>
            <a:xfrm>
              <a:off x="6587596" y="1041891"/>
              <a:ext cx="5395959" cy="3426817"/>
            </a:xfrm>
            <a:prstGeom prst="rect">
              <a:avLst/>
            </a:prstGeom>
          </p:spPr>
        </p:pic>
      </p:grpSp>
      <p:sp>
        <p:nvSpPr>
          <p:cNvPr id="21" name="TextBox 20">
            <a:extLst>
              <a:ext uri="{FF2B5EF4-FFF2-40B4-BE49-F238E27FC236}">
                <a16:creationId xmlns:a16="http://schemas.microsoft.com/office/drawing/2014/main" id="{4AA5AA48-DB4D-C760-749B-CA7A38FBC1B2}"/>
              </a:ext>
            </a:extLst>
          </p:cNvPr>
          <p:cNvSpPr txBox="1"/>
          <p:nvPr/>
        </p:nvSpPr>
        <p:spPr>
          <a:xfrm>
            <a:off x="301967" y="4558991"/>
            <a:ext cx="11706902" cy="1200329"/>
          </a:xfrm>
          <a:prstGeom prst="rect">
            <a:avLst/>
          </a:prstGeom>
          <a:noFill/>
        </p:spPr>
        <p:txBody>
          <a:bodyPr wrap="square">
            <a:spAutoFit/>
          </a:bodyPr>
          <a:lstStyle/>
          <a:p>
            <a:pPr algn="just"/>
            <a:r>
              <a:rPr lang="en-US" sz="1800"/>
              <a:t>💡 </a:t>
            </a:r>
            <a:r>
              <a:rPr lang="en-US" sz="1800" b="1"/>
              <a:t>INSIGHT: </a:t>
            </a:r>
            <a:r>
              <a:rPr lang="en-US" sz="1800"/>
              <a:t>Tags such as </a:t>
            </a:r>
            <a:r>
              <a:rPr lang="en-US" sz="1800">
                <a:solidFill>
                  <a:srgbClr val="339933"/>
                </a:solidFill>
              </a:rPr>
              <a:t>"antifog goggle" </a:t>
            </a:r>
            <a:r>
              <a:rPr lang="en-US" sz="1800"/>
              <a:t>and </a:t>
            </a:r>
            <a:r>
              <a:rPr lang="en-US" sz="1800">
                <a:solidFill>
                  <a:srgbClr val="339933"/>
                </a:solidFill>
              </a:rPr>
              <a:t>"diving equipment" </a:t>
            </a:r>
            <a:r>
              <a:rPr lang="en-US" sz="1800"/>
              <a:t>are the best performers in terms of user satisfaction, indicating a successful match between product quality and customer expectations. Conversely, tags like </a:t>
            </a:r>
            <a:r>
              <a:rPr lang="en-US" sz="1800">
                <a:solidFill>
                  <a:srgbClr val="FF0000"/>
                </a:solidFill>
              </a:rPr>
              <a:t>"plaid shirt" </a:t>
            </a:r>
            <a:r>
              <a:rPr lang="en-US" sz="1800"/>
              <a:t>and </a:t>
            </a:r>
            <a:r>
              <a:rPr lang="en-US" sz="1800">
                <a:solidFill>
                  <a:srgbClr val="FF0000"/>
                </a:solidFill>
              </a:rPr>
              <a:t>"summer shirt" </a:t>
            </a:r>
            <a:r>
              <a:rPr lang="en-US" sz="1800"/>
              <a:t>are showing poorer performance in customer ratings, especially dresses for womens, despite it was shown earlier that women items are top sellers. This could be due to incorrect size, colors not matching advertisements, etc</a:t>
            </a:r>
            <a:endParaRPr lang="en-FI"/>
          </a:p>
        </p:txBody>
      </p:sp>
      <p:sp>
        <p:nvSpPr>
          <p:cNvPr id="22" name="TextBox 21">
            <a:extLst>
              <a:ext uri="{FF2B5EF4-FFF2-40B4-BE49-F238E27FC236}">
                <a16:creationId xmlns:a16="http://schemas.microsoft.com/office/drawing/2014/main" id="{224E3386-263F-B670-B2AC-00304D710F64}"/>
              </a:ext>
            </a:extLst>
          </p:cNvPr>
          <p:cNvSpPr txBox="1"/>
          <p:nvPr/>
        </p:nvSpPr>
        <p:spPr>
          <a:xfrm>
            <a:off x="288241" y="5888355"/>
            <a:ext cx="11653760" cy="646331"/>
          </a:xfrm>
          <a:prstGeom prst="rect">
            <a:avLst/>
          </a:prstGeom>
          <a:noFill/>
        </p:spPr>
        <p:txBody>
          <a:bodyPr wrap="square">
            <a:spAutoFit/>
          </a:bodyPr>
          <a:lstStyle/>
          <a:p>
            <a:pPr algn="just"/>
            <a:r>
              <a:rPr lang="en-US" sz="1800"/>
              <a:t>✊ </a:t>
            </a:r>
            <a:r>
              <a:rPr lang="en-US" sz="1800" b="1"/>
              <a:t>ACTION</a:t>
            </a:r>
            <a:r>
              <a:rPr lang="en-US" sz="1800"/>
              <a:t>: Investigate the customer feedback (ratings and comments) for low-performing tags to identify the root causes of dissatisfaction, ensuring that product descriptions and images exactly match those that customers receive</a:t>
            </a:r>
            <a:endParaRPr lang="en-FI"/>
          </a:p>
        </p:txBody>
      </p:sp>
    </p:spTree>
    <p:extLst>
      <p:ext uri="{BB962C8B-B14F-4D97-AF65-F5344CB8AC3E}">
        <p14:creationId xmlns:p14="http://schemas.microsoft.com/office/powerpoint/2010/main" val="1867249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07</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Ratings and price factor analysis</a:t>
            </a:r>
            <a:endParaRPr lang="ko-KR" altLang="en-US" b="1" dirty="0">
              <a:solidFill>
                <a:schemeClr val="tx1">
                  <a:lumMod val="75000"/>
                  <a:lumOff val="25000"/>
                </a:schemeClr>
              </a:solidFill>
              <a:cs typeface="Arial" pitchFamily="34" charset="0"/>
            </a:endParaRPr>
          </a:p>
        </p:txBody>
      </p:sp>
      <p:pic>
        <p:nvPicPr>
          <p:cNvPr id="2" name="Picture 1">
            <a:extLst>
              <a:ext uri="{FF2B5EF4-FFF2-40B4-BE49-F238E27FC236}">
                <a16:creationId xmlns:a16="http://schemas.microsoft.com/office/drawing/2014/main" id="{FE88C18C-CF79-20C4-C1A3-37A255CD3409}"/>
              </a:ext>
            </a:extLst>
          </p:cNvPr>
          <p:cNvPicPr>
            <a:picLocks noChangeAspect="1"/>
          </p:cNvPicPr>
          <p:nvPr/>
        </p:nvPicPr>
        <p:blipFill>
          <a:blip r:embed="rId2"/>
          <a:stretch>
            <a:fillRect/>
          </a:stretch>
        </p:blipFill>
        <p:spPr>
          <a:xfrm>
            <a:off x="432699" y="1244753"/>
            <a:ext cx="9277865" cy="5224509"/>
          </a:xfrm>
          <a:prstGeom prst="rect">
            <a:avLst/>
          </a:prstGeom>
        </p:spPr>
      </p:pic>
      <p:grpSp>
        <p:nvGrpSpPr>
          <p:cNvPr id="3" name="Group 2">
            <a:extLst>
              <a:ext uri="{FF2B5EF4-FFF2-40B4-BE49-F238E27FC236}">
                <a16:creationId xmlns:a16="http://schemas.microsoft.com/office/drawing/2014/main" id="{1CD84B9C-B874-D60E-B2CE-D3403C704932}"/>
              </a:ext>
            </a:extLst>
          </p:cNvPr>
          <p:cNvGrpSpPr/>
          <p:nvPr/>
        </p:nvGrpSpPr>
        <p:grpSpPr>
          <a:xfrm>
            <a:off x="3531204" y="1050501"/>
            <a:ext cx="716907" cy="718441"/>
            <a:chOff x="11019572" y="4456433"/>
            <a:chExt cx="1030063" cy="1032267"/>
          </a:xfrm>
        </p:grpSpPr>
        <p:pic>
          <p:nvPicPr>
            <p:cNvPr id="5" name="Picture 4" descr="A red star on a black background&#10;&#10;Description automatically generated">
              <a:extLst>
                <a:ext uri="{FF2B5EF4-FFF2-40B4-BE49-F238E27FC236}">
                  <a16:creationId xmlns:a16="http://schemas.microsoft.com/office/drawing/2014/main" id="{0EB21337-2C0C-0777-8ECE-D1AD4DACE922}"/>
                </a:ext>
              </a:extLst>
            </p:cNvPr>
            <p:cNvPicPr>
              <a:picLocks noChangeAspect="1"/>
            </p:cNvPicPr>
            <p:nvPr/>
          </p:nvPicPr>
          <p:blipFill>
            <a:blip r:embed="rId3"/>
            <a:stretch>
              <a:fillRect/>
            </a:stretch>
          </p:blipFill>
          <p:spPr>
            <a:xfrm>
              <a:off x="11131518" y="5085614"/>
              <a:ext cx="403086" cy="403086"/>
            </a:xfrm>
            <a:prstGeom prst="rect">
              <a:avLst/>
            </a:prstGeom>
          </p:spPr>
        </p:pic>
        <p:pic>
          <p:nvPicPr>
            <p:cNvPr id="6" name="Picture 5" descr="A red star on a black background&#10;&#10;Description automatically generated">
              <a:extLst>
                <a:ext uri="{FF2B5EF4-FFF2-40B4-BE49-F238E27FC236}">
                  <a16:creationId xmlns:a16="http://schemas.microsoft.com/office/drawing/2014/main" id="{21C64E14-A1D4-0E76-59D5-330819DFF17F}"/>
                </a:ext>
              </a:extLst>
            </p:cNvPr>
            <p:cNvPicPr>
              <a:picLocks noChangeAspect="1"/>
            </p:cNvPicPr>
            <p:nvPr/>
          </p:nvPicPr>
          <p:blipFill>
            <a:blip r:embed="rId3"/>
            <a:stretch>
              <a:fillRect/>
            </a:stretch>
          </p:blipFill>
          <p:spPr>
            <a:xfrm>
              <a:off x="11334545" y="4456433"/>
              <a:ext cx="403086" cy="403086"/>
            </a:xfrm>
            <a:prstGeom prst="rect">
              <a:avLst/>
            </a:prstGeom>
          </p:spPr>
        </p:pic>
        <p:pic>
          <p:nvPicPr>
            <p:cNvPr id="9" name="Picture 8" descr="A red star on a black background&#10;&#10;Description automatically generated">
              <a:extLst>
                <a:ext uri="{FF2B5EF4-FFF2-40B4-BE49-F238E27FC236}">
                  <a16:creationId xmlns:a16="http://schemas.microsoft.com/office/drawing/2014/main" id="{BF68D07E-D999-8C36-8309-BB28619ED4BD}"/>
                </a:ext>
              </a:extLst>
            </p:cNvPr>
            <p:cNvPicPr>
              <a:picLocks noChangeAspect="1"/>
            </p:cNvPicPr>
            <p:nvPr/>
          </p:nvPicPr>
          <p:blipFill>
            <a:blip r:embed="rId3"/>
            <a:stretch>
              <a:fillRect/>
            </a:stretch>
          </p:blipFill>
          <p:spPr>
            <a:xfrm>
              <a:off x="11536088" y="5085614"/>
              <a:ext cx="403086" cy="403086"/>
            </a:xfrm>
            <a:prstGeom prst="rect">
              <a:avLst/>
            </a:prstGeom>
          </p:spPr>
        </p:pic>
        <p:pic>
          <p:nvPicPr>
            <p:cNvPr id="10" name="Picture 9" descr="A red star on a black background&#10;&#10;Description automatically generated">
              <a:extLst>
                <a:ext uri="{FF2B5EF4-FFF2-40B4-BE49-F238E27FC236}">
                  <a16:creationId xmlns:a16="http://schemas.microsoft.com/office/drawing/2014/main" id="{AB9E06C2-3232-E864-0731-4D4C7C3A8BA8}"/>
                </a:ext>
              </a:extLst>
            </p:cNvPr>
            <p:cNvPicPr>
              <a:picLocks noChangeAspect="1"/>
            </p:cNvPicPr>
            <p:nvPr/>
          </p:nvPicPr>
          <p:blipFill>
            <a:blip r:embed="rId3"/>
            <a:stretch>
              <a:fillRect/>
            </a:stretch>
          </p:blipFill>
          <p:spPr>
            <a:xfrm>
              <a:off x="11646549" y="4724859"/>
              <a:ext cx="403086" cy="403086"/>
            </a:xfrm>
            <a:prstGeom prst="rect">
              <a:avLst/>
            </a:prstGeom>
          </p:spPr>
        </p:pic>
        <p:pic>
          <p:nvPicPr>
            <p:cNvPr id="12" name="Picture 11" descr="A red star on a black background&#10;&#10;Description automatically generated">
              <a:extLst>
                <a:ext uri="{FF2B5EF4-FFF2-40B4-BE49-F238E27FC236}">
                  <a16:creationId xmlns:a16="http://schemas.microsoft.com/office/drawing/2014/main" id="{FE59F47E-739C-A60E-151A-4AAB263AC3F6}"/>
                </a:ext>
              </a:extLst>
            </p:cNvPr>
            <p:cNvPicPr>
              <a:picLocks noChangeAspect="1"/>
            </p:cNvPicPr>
            <p:nvPr/>
          </p:nvPicPr>
          <p:blipFill>
            <a:blip r:embed="rId3"/>
            <a:stretch>
              <a:fillRect/>
            </a:stretch>
          </p:blipFill>
          <p:spPr>
            <a:xfrm>
              <a:off x="11019572" y="4709738"/>
              <a:ext cx="403086" cy="403086"/>
            </a:xfrm>
            <a:prstGeom prst="rect">
              <a:avLst/>
            </a:prstGeom>
          </p:spPr>
        </p:pic>
      </p:grpSp>
      <p:grpSp>
        <p:nvGrpSpPr>
          <p:cNvPr id="13" name="Group 12">
            <a:extLst>
              <a:ext uri="{FF2B5EF4-FFF2-40B4-BE49-F238E27FC236}">
                <a16:creationId xmlns:a16="http://schemas.microsoft.com/office/drawing/2014/main" id="{B00C93EB-067E-114F-6E71-A82EEF7E4FC5}"/>
              </a:ext>
            </a:extLst>
          </p:cNvPr>
          <p:cNvGrpSpPr/>
          <p:nvPr/>
        </p:nvGrpSpPr>
        <p:grpSpPr>
          <a:xfrm>
            <a:off x="8181960" y="1050501"/>
            <a:ext cx="716329" cy="604073"/>
            <a:chOff x="7910028" y="5930315"/>
            <a:chExt cx="1028188" cy="867061"/>
          </a:xfrm>
        </p:grpSpPr>
        <p:pic>
          <p:nvPicPr>
            <p:cNvPr id="14" name="Picture 13" descr="A red star on a black background&#10;&#10;Description automatically generated">
              <a:extLst>
                <a:ext uri="{FF2B5EF4-FFF2-40B4-BE49-F238E27FC236}">
                  <a16:creationId xmlns:a16="http://schemas.microsoft.com/office/drawing/2014/main" id="{78E6C229-21D3-3E98-BFF6-6432C46A0067}"/>
                </a:ext>
              </a:extLst>
            </p:cNvPr>
            <p:cNvPicPr>
              <a:picLocks noChangeAspect="1"/>
            </p:cNvPicPr>
            <p:nvPr/>
          </p:nvPicPr>
          <p:blipFill>
            <a:blip r:embed="rId3"/>
            <a:stretch>
              <a:fillRect/>
            </a:stretch>
          </p:blipFill>
          <p:spPr>
            <a:xfrm>
              <a:off x="8219598" y="6394290"/>
              <a:ext cx="403086" cy="403086"/>
            </a:xfrm>
            <a:prstGeom prst="rect">
              <a:avLst/>
            </a:prstGeom>
          </p:spPr>
        </p:pic>
        <p:pic>
          <p:nvPicPr>
            <p:cNvPr id="15" name="Picture 14" descr="A red star on a black background&#10;&#10;Description automatically generated">
              <a:extLst>
                <a:ext uri="{FF2B5EF4-FFF2-40B4-BE49-F238E27FC236}">
                  <a16:creationId xmlns:a16="http://schemas.microsoft.com/office/drawing/2014/main" id="{9434A4EE-B544-FE81-9C5B-EC14B55488B3}"/>
                </a:ext>
              </a:extLst>
            </p:cNvPr>
            <p:cNvPicPr>
              <a:picLocks noChangeAspect="1"/>
            </p:cNvPicPr>
            <p:nvPr/>
          </p:nvPicPr>
          <p:blipFill>
            <a:blip r:embed="rId3"/>
            <a:stretch>
              <a:fillRect/>
            </a:stretch>
          </p:blipFill>
          <p:spPr>
            <a:xfrm>
              <a:off x="8535130" y="6155363"/>
              <a:ext cx="403086" cy="403086"/>
            </a:xfrm>
            <a:prstGeom prst="rect">
              <a:avLst/>
            </a:prstGeom>
          </p:spPr>
        </p:pic>
        <p:pic>
          <p:nvPicPr>
            <p:cNvPr id="16" name="Picture 15" descr="A red star on a black background&#10;&#10;Description automatically generated">
              <a:extLst>
                <a:ext uri="{FF2B5EF4-FFF2-40B4-BE49-F238E27FC236}">
                  <a16:creationId xmlns:a16="http://schemas.microsoft.com/office/drawing/2014/main" id="{1EE0C582-340D-0C4E-2A37-3FA6BA26D60F}"/>
                </a:ext>
              </a:extLst>
            </p:cNvPr>
            <p:cNvPicPr>
              <a:picLocks noChangeAspect="1"/>
            </p:cNvPicPr>
            <p:nvPr/>
          </p:nvPicPr>
          <p:blipFill>
            <a:blip r:embed="rId3"/>
            <a:stretch>
              <a:fillRect/>
            </a:stretch>
          </p:blipFill>
          <p:spPr>
            <a:xfrm>
              <a:off x="7910028" y="6156406"/>
              <a:ext cx="403086" cy="403086"/>
            </a:xfrm>
            <a:prstGeom prst="rect">
              <a:avLst/>
            </a:prstGeom>
          </p:spPr>
        </p:pic>
        <p:pic>
          <p:nvPicPr>
            <p:cNvPr id="17" name="Picture 16" descr="A red star on a black background&#10;&#10;Description automatically generated">
              <a:extLst>
                <a:ext uri="{FF2B5EF4-FFF2-40B4-BE49-F238E27FC236}">
                  <a16:creationId xmlns:a16="http://schemas.microsoft.com/office/drawing/2014/main" id="{F96E1C7F-65BD-5558-148C-4C7CDFC779A0}"/>
                </a:ext>
              </a:extLst>
            </p:cNvPr>
            <p:cNvPicPr>
              <a:picLocks noChangeAspect="1"/>
            </p:cNvPicPr>
            <p:nvPr/>
          </p:nvPicPr>
          <p:blipFill>
            <a:blip r:embed="rId3"/>
            <a:stretch>
              <a:fillRect/>
            </a:stretch>
          </p:blipFill>
          <p:spPr>
            <a:xfrm>
              <a:off x="8217497" y="5930315"/>
              <a:ext cx="403086" cy="403086"/>
            </a:xfrm>
            <a:prstGeom prst="rect">
              <a:avLst/>
            </a:prstGeom>
          </p:spPr>
        </p:pic>
      </p:grpSp>
      <p:grpSp>
        <p:nvGrpSpPr>
          <p:cNvPr id="18" name="Group 17">
            <a:extLst>
              <a:ext uri="{FF2B5EF4-FFF2-40B4-BE49-F238E27FC236}">
                <a16:creationId xmlns:a16="http://schemas.microsoft.com/office/drawing/2014/main" id="{BFC43C46-464B-AC54-BD15-2CF5F831F66E}"/>
              </a:ext>
            </a:extLst>
          </p:cNvPr>
          <p:cNvGrpSpPr/>
          <p:nvPr/>
        </p:nvGrpSpPr>
        <p:grpSpPr>
          <a:xfrm>
            <a:off x="8265927" y="3997199"/>
            <a:ext cx="541313" cy="543131"/>
            <a:chOff x="7764361" y="3523268"/>
            <a:chExt cx="730894" cy="733349"/>
          </a:xfrm>
        </p:grpSpPr>
        <p:pic>
          <p:nvPicPr>
            <p:cNvPr id="19" name="Picture 18" descr="A red star on a black background&#10;&#10;Description automatically generated">
              <a:extLst>
                <a:ext uri="{FF2B5EF4-FFF2-40B4-BE49-F238E27FC236}">
                  <a16:creationId xmlns:a16="http://schemas.microsoft.com/office/drawing/2014/main" id="{6AA3D507-41EA-B00C-1844-F74FF672F412}"/>
                </a:ext>
              </a:extLst>
            </p:cNvPr>
            <p:cNvPicPr>
              <a:picLocks noChangeAspect="1"/>
            </p:cNvPicPr>
            <p:nvPr/>
          </p:nvPicPr>
          <p:blipFill>
            <a:blip r:embed="rId3"/>
            <a:stretch>
              <a:fillRect/>
            </a:stretch>
          </p:blipFill>
          <p:spPr>
            <a:xfrm>
              <a:off x="7764361" y="3853531"/>
              <a:ext cx="403086" cy="403086"/>
            </a:xfrm>
            <a:prstGeom prst="rect">
              <a:avLst/>
            </a:prstGeom>
          </p:spPr>
        </p:pic>
        <p:pic>
          <p:nvPicPr>
            <p:cNvPr id="20" name="Picture 19" descr="A red star on a black background&#10;&#10;Description automatically generated">
              <a:extLst>
                <a:ext uri="{FF2B5EF4-FFF2-40B4-BE49-F238E27FC236}">
                  <a16:creationId xmlns:a16="http://schemas.microsoft.com/office/drawing/2014/main" id="{43D247C4-FE82-FB9C-85BB-DEFFBD6F8349}"/>
                </a:ext>
              </a:extLst>
            </p:cNvPr>
            <p:cNvPicPr>
              <a:picLocks noChangeAspect="1"/>
            </p:cNvPicPr>
            <p:nvPr/>
          </p:nvPicPr>
          <p:blipFill>
            <a:blip r:embed="rId3"/>
            <a:stretch>
              <a:fillRect/>
            </a:stretch>
          </p:blipFill>
          <p:spPr>
            <a:xfrm>
              <a:off x="8092169" y="3523268"/>
              <a:ext cx="403086" cy="403086"/>
            </a:xfrm>
            <a:prstGeom prst="rect">
              <a:avLst/>
            </a:prstGeom>
          </p:spPr>
        </p:pic>
      </p:grpSp>
      <p:grpSp>
        <p:nvGrpSpPr>
          <p:cNvPr id="21" name="Group 20">
            <a:extLst>
              <a:ext uri="{FF2B5EF4-FFF2-40B4-BE49-F238E27FC236}">
                <a16:creationId xmlns:a16="http://schemas.microsoft.com/office/drawing/2014/main" id="{2E4E43FA-3F2C-8B23-E430-0B1572EC81AB}"/>
              </a:ext>
            </a:extLst>
          </p:cNvPr>
          <p:cNvGrpSpPr/>
          <p:nvPr/>
        </p:nvGrpSpPr>
        <p:grpSpPr>
          <a:xfrm>
            <a:off x="3602458" y="4003049"/>
            <a:ext cx="550550" cy="548228"/>
            <a:chOff x="7508886" y="4789775"/>
            <a:chExt cx="793562" cy="790215"/>
          </a:xfrm>
        </p:grpSpPr>
        <p:pic>
          <p:nvPicPr>
            <p:cNvPr id="22" name="Picture 21" descr="A red star on a black background&#10;&#10;Description automatically generated">
              <a:extLst>
                <a:ext uri="{FF2B5EF4-FFF2-40B4-BE49-F238E27FC236}">
                  <a16:creationId xmlns:a16="http://schemas.microsoft.com/office/drawing/2014/main" id="{7286D4DF-40A1-73C7-491A-F3B04C41A5B6}"/>
                </a:ext>
              </a:extLst>
            </p:cNvPr>
            <p:cNvPicPr>
              <a:picLocks noChangeAspect="1"/>
            </p:cNvPicPr>
            <p:nvPr/>
          </p:nvPicPr>
          <p:blipFill>
            <a:blip r:embed="rId3"/>
            <a:stretch>
              <a:fillRect/>
            </a:stretch>
          </p:blipFill>
          <p:spPr>
            <a:xfrm>
              <a:off x="7695268" y="4789775"/>
              <a:ext cx="403086" cy="403086"/>
            </a:xfrm>
            <a:prstGeom prst="rect">
              <a:avLst/>
            </a:prstGeom>
          </p:spPr>
        </p:pic>
        <p:pic>
          <p:nvPicPr>
            <p:cNvPr id="23" name="Picture 22" descr="A red star on a black background&#10;&#10;Description automatically generated">
              <a:extLst>
                <a:ext uri="{FF2B5EF4-FFF2-40B4-BE49-F238E27FC236}">
                  <a16:creationId xmlns:a16="http://schemas.microsoft.com/office/drawing/2014/main" id="{4EE39761-6C5C-C978-C566-D2488A76909D}"/>
                </a:ext>
              </a:extLst>
            </p:cNvPr>
            <p:cNvPicPr>
              <a:picLocks noChangeAspect="1"/>
            </p:cNvPicPr>
            <p:nvPr/>
          </p:nvPicPr>
          <p:blipFill>
            <a:blip r:embed="rId3"/>
            <a:stretch>
              <a:fillRect/>
            </a:stretch>
          </p:blipFill>
          <p:spPr>
            <a:xfrm>
              <a:off x="7899362" y="5153399"/>
              <a:ext cx="403086" cy="403086"/>
            </a:xfrm>
            <a:prstGeom prst="rect">
              <a:avLst/>
            </a:prstGeom>
          </p:spPr>
        </p:pic>
        <p:pic>
          <p:nvPicPr>
            <p:cNvPr id="24" name="Picture 23" descr="A red star on a black background&#10;&#10;Description automatically generated">
              <a:extLst>
                <a:ext uri="{FF2B5EF4-FFF2-40B4-BE49-F238E27FC236}">
                  <a16:creationId xmlns:a16="http://schemas.microsoft.com/office/drawing/2014/main" id="{F14354CB-2FF0-EAFD-53F0-51575F630829}"/>
                </a:ext>
              </a:extLst>
            </p:cNvPr>
            <p:cNvPicPr>
              <a:picLocks noChangeAspect="1"/>
            </p:cNvPicPr>
            <p:nvPr/>
          </p:nvPicPr>
          <p:blipFill>
            <a:blip r:embed="rId3"/>
            <a:stretch>
              <a:fillRect/>
            </a:stretch>
          </p:blipFill>
          <p:spPr>
            <a:xfrm>
              <a:off x="7508886" y="5176904"/>
              <a:ext cx="403086" cy="403086"/>
            </a:xfrm>
            <a:prstGeom prst="rect">
              <a:avLst/>
            </a:prstGeom>
          </p:spPr>
        </p:pic>
      </p:grpSp>
      <p:sp>
        <p:nvSpPr>
          <p:cNvPr id="25" name="TextBox 24">
            <a:extLst>
              <a:ext uri="{FF2B5EF4-FFF2-40B4-BE49-F238E27FC236}">
                <a16:creationId xmlns:a16="http://schemas.microsoft.com/office/drawing/2014/main" id="{BB930CC8-65C4-9F4A-AC8B-F1010835E602}"/>
              </a:ext>
            </a:extLst>
          </p:cNvPr>
          <p:cNvSpPr txBox="1"/>
          <p:nvPr/>
        </p:nvSpPr>
        <p:spPr>
          <a:xfrm>
            <a:off x="9259410" y="775497"/>
            <a:ext cx="2735363" cy="2031325"/>
          </a:xfrm>
          <a:prstGeom prst="rect">
            <a:avLst/>
          </a:prstGeom>
          <a:noFill/>
        </p:spPr>
        <p:txBody>
          <a:bodyPr wrap="square">
            <a:spAutoFit/>
          </a:bodyPr>
          <a:lstStyle/>
          <a:p>
            <a:pPr algn="just"/>
            <a:r>
              <a:rPr lang="en-US" sz="1800"/>
              <a:t>💡 </a:t>
            </a:r>
            <a:r>
              <a:rPr lang="en-US" sz="1800" b="1"/>
              <a:t>INSIGHT</a:t>
            </a:r>
            <a:r>
              <a:rPr lang="en-US" sz="1800"/>
              <a:t>: 5 star ratings tends to be equally distributed across all price ranges. However, </a:t>
            </a:r>
            <a:r>
              <a:rPr lang="en-US"/>
              <a:t>lower star ratings tend to be more conservative, whose range is around 0-40%</a:t>
            </a:r>
          </a:p>
        </p:txBody>
      </p:sp>
      <p:sp>
        <p:nvSpPr>
          <p:cNvPr id="26" name="TextBox 25">
            <a:extLst>
              <a:ext uri="{FF2B5EF4-FFF2-40B4-BE49-F238E27FC236}">
                <a16:creationId xmlns:a16="http://schemas.microsoft.com/office/drawing/2014/main" id="{7A4F54B8-7D17-4CCA-A9FF-45363E149A98}"/>
              </a:ext>
            </a:extLst>
          </p:cNvPr>
          <p:cNvSpPr txBox="1"/>
          <p:nvPr/>
        </p:nvSpPr>
        <p:spPr>
          <a:xfrm>
            <a:off x="9259409" y="3001074"/>
            <a:ext cx="2698705" cy="3416320"/>
          </a:xfrm>
          <a:prstGeom prst="rect">
            <a:avLst/>
          </a:prstGeom>
          <a:noFill/>
        </p:spPr>
        <p:txBody>
          <a:bodyPr wrap="square">
            <a:spAutoFit/>
          </a:bodyPr>
          <a:lstStyle/>
          <a:p>
            <a:pPr algn="just"/>
            <a:r>
              <a:rPr lang="en-US" sz="1800" b="1"/>
              <a:t>✊ ACTION</a:t>
            </a:r>
            <a:r>
              <a:rPr lang="en-US" b="1"/>
              <a:t>: </a:t>
            </a:r>
            <a:r>
              <a:rPr lang="en-US"/>
              <a:t>Consider pricing strategies that match customer quality perception, such as raising prices for high-rated items to increase the value and product profit margins. Additionally, evaluate the cost-benefit of improving or discontinuing lower-rated, lower-priced items to keep brand reputation</a:t>
            </a:r>
            <a:endParaRPr lang="en-FI"/>
          </a:p>
        </p:txBody>
      </p:sp>
    </p:spTree>
    <p:extLst>
      <p:ext uri="{BB962C8B-B14F-4D97-AF65-F5344CB8AC3E}">
        <p14:creationId xmlns:p14="http://schemas.microsoft.com/office/powerpoint/2010/main" val="3812508260"/>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D3DDD6-8E74-4DF3-A7C9-6234C7DB3E79}">
  <ds:schemaRefs>
    <ds:schemaRef ds:uri="http://schemas.microsoft.com/office/2006/metadata/properties"/>
    <ds:schemaRef ds:uri="16c05727-aa75-4e4a-9b5f-8a80a1165891"/>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71af3243-3dd4-4a8d-8c0d-dd76da1f02a5"/>
    <ds:schemaRef ds:uri="http://www.w3.org/XML/1998/namespace"/>
  </ds:schemaRefs>
</ds:datastoreItem>
</file>

<file path=customXml/itemProps2.xml><?xml version="1.0" encoding="utf-8"?>
<ds:datastoreItem xmlns:ds="http://schemas.openxmlformats.org/officeDocument/2006/customXml" ds:itemID="{C78ADAB2-5713-4CC8-B21C-AD74ED6A7DF7}">
  <ds:schemaRefs>
    <ds:schemaRef ds:uri="http://schemas.microsoft.com/sharepoint/v3/contenttype/forms"/>
  </ds:schemaRefs>
</ds:datastoreItem>
</file>

<file path=customXml/itemProps3.xml><?xml version="1.0" encoding="utf-8"?>
<ds:datastoreItem xmlns:ds="http://schemas.openxmlformats.org/officeDocument/2006/customXml" ds:itemID="{DEF0D866-2B5B-42FA-BA6C-C5A2A7495C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Tourism design</Template>
  <TotalTime>2072</TotalTime>
  <Words>1893</Words>
  <Application>Microsoft Office PowerPoint</Application>
  <PresentationFormat>Widescreen</PresentationFormat>
  <Paragraphs>134</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Corbel</vt:lpstr>
      <vt:lpstr>Wingdings</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Design</dc:title>
  <dc:creator>Nguyen Binh</dc:creator>
  <cp:lastModifiedBy>Nguyen Binh</cp:lastModifiedBy>
  <cp:revision>78</cp:revision>
  <dcterms:created xsi:type="dcterms:W3CDTF">2024-03-09T13:05:35Z</dcterms:created>
  <dcterms:modified xsi:type="dcterms:W3CDTF">2024-03-16T16:08:25Z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